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6"/>
  </p:notesMasterIdLst>
  <p:sldIdLst>
    <p:sldId id="276" r:id="rId2"/>
    <p:sldId id="277" r:id="rId3"/>
    <p:sldId id="278" r:id="rId4"/>
    <p:sldId id="279" r:id="rId5"/>
    <p:sldId id="295" r:id="rId6"/>
    <p:sldId id="296" r:id="rId7"/>
    <p:sldId id="297" r:id="rId8"/>
    <p:sldId id="298" r:id="rId9"/>
    <p:sldId id="299" r:id="rId10"/>
    <p:sldId id="300" r:id="rId11"/>
    <p:sldId id="301" r:id="rId12"/>
    <p:sldId id="302" r:id="rId13"/>
    <p:sldId id="303" r:id="rId14"/>
    <p:sldId id="304" r:id="rId15"/>
    <p:sldId id="305" r:id="rId16"/>
    <p:sldId id="281" r:id="rId17"/>
    <p:sldId id="306" r:id="rId18"/>
    <p:sldId id="307" r:id="rId19"/>
    <p:sldId id="282" r:id="rId20"/>
    <p:sldId id="283" r:id="rId21"/>
    <p:sldId id="284" r:id="rId22"/>
    <p:sldId id="285" r:id="rId23"/>
    <p:sldId id="286" r:id="rId24"/>
    <p:sldId id="287" r:id="rId25"/>
    <p:sldId id="291" r:id="rId26"/>
    <p:sldId id="292" r:id="rId27"/>
    <p:sldId id="293" r:id="rId28"/>
    <p:sldId id="294" r:id="rId29"/>
    <p:sldId id="308" r:id="rId30"/>
    <p:sldId id="309" r:id="rId31"/>
    <p:sldId id="310" r:id="rId32"/>
    <p:sldId id="311" r:id="rId33"/>
    <p:sldId id="312" r:id="rId34"/>
    <p:sldId id="313" r:id="rId35"/>
    <p:sldId id="314" r:id="rId36"/>
    <p:sldId id="315" r:id="rId37"/>
    <p:sldId id="317" r:id="rId38"/>
    <p:sldId id="318" r:id="rId39"/>
    <p:sldId id="319" r:id="rId40"/>
    <p:sldId id="320" r:id="rId41"/>
    <p:sldId id="321" r:id="rId42"/>
    <p:sldId id="322" r:id="rId43"/>
    <p:sldId id="316" r:id="rId44"/>
    <p:sldId id="275" r:id="rId45"/>
  </p:sldIdLst>
  <p:sldSz cx="12192000" cy="6858000"/>
  <p:notesSz cx="6858000" cy="9144000"/>
  <p:embeddedFontLst>
    <p:embeddedFont>
      <p:font typeface="Fira Sans"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RUwSDHqUQuA06srimeR0WKov/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9E6DE9-E8A2-4006-A2C6-F081C64C9C4F}">
  <a:tblStyle styleId="{AD9E6DE9-E8A2-4006-A2C6-F081C64C9C4F}" styleName="Table_0">
    <a:wholeTbl>
      <a:tcTxStyle b="off" i="off">
        <a:font>
          <a:latin typeface="Tw Cen MT"/>
          <a:ea typeface="Tw Cen MT"/>
          <a:cs typeface="Tw Cen MT"/>
        </a:font>
        <a:schemeClr val="lt1"/>
      </a:tcTxStyle>
      <a:tcStyle>
        <a:tcBdr>
          <a:left>
            <a:ln w="9525" cap="flat" cmpd="sng">
              <a:solidFill>
                <a:schemeClr val="lt1"/>
              </a:solidFill>
              <a:prstDash val="solid"/>
              <a:round/>
              <a:headEnd type="none" w="sm" len="sm"/>
              <a:tailEnd type="none" w="sm" len="sm"/>
            </a:ln>
          </a:left>
          <a:right>
            <a:ln w="9525" cap="flat" cmpd="sng">
              <a:solidFill>
                <a:schemeClr val="lt1"/>
              </a:solidFill>
              <a:prstDash val="solid"/>
              <a:round/>
              <a:headEnd type="none" w="sm" len="sm"/>
              <a:tailEnd type="none" w="sm" len="sm"/>
            </a:ln>
          </a:right>
          <a:top>
            <a:ln w="9525" cap="flat" cmpd="sng">
              <a:solidFill>
                <a:schemeClr val="l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lt1"/>
              </a:solidFill>
              <a:prstDash val="solid"/>
              <a:round/>
              <a:headEnd type="none" w="sm" len="sm"/>
              <a:tailEnd type="none" w="sm" len="sm"/>
            </a:ln>
          </a:top>
          <a:bottom>
            <a:ln w="9525" cap="flat" cmpd="sng">
              <a:solidFill>
                <a:schemeClr val="lt1"/>
              </a:solidFill>
              <a:prstDash val="solid"/>
              <a:round/>
              <a:headEnd type="none" w="sm" len="sm"/>
              <a:tailEnd type="none" w="sm" len="sm"/>
            </a:ln>
          </a:bottom>
        </a:tcBdr>
      </a:tcStyle>
    </a:band1H>
    <a:band2H>
      <a:tcTxStyle/>
      <a:tcStyle>
        <a:tcBdr/>
      </a:tcStyle>
    </a:band2H>
    <a:band1V>
      <a:tcTxStyle/>
      <a:tcStyle>
        <a:tcBdr>
          <a:left>
            <a:ln w="9525" cap="flat" cmpd="sng">
              <a:solidFill>
                <a:schemeClr val="lt1"/>
              </a:solidFill>
              <a:prstDash val="solid"/>
              <a:round/>
              <a:headEnd type="none" w="sm" len="sm"/>
              <a:tailEnd type="none" w="sm" len="sm"/>
            </a:ln>
          </a:left>
          <a:right>
            <a:ln w="9525" cap="flat" cmpd="sng">
              <a:solidFill>
                <a:schemeClr val="lt1"/>
              </a:solidFill>
              <a:prstDash val="solid"/>
              <a:round/>
              <a:headEnd type="none" w="sm" len="sm"/>
              <a:tailEnd type="none" w="sm" len="sm"/>
            </a:ln>
          </a:right>
        </a:tcBdr>
      </a:tcStyle>
    </a:band1V>
    <a:band2V>
      <a:tcTxStyle/>
      <a:tcStyle>
        <a:tcBdr>
          <a:left>
            <a:ln w="9525" cap="flat" cmpd="sng">
              <a:solidFill>
                <a:schemeClr val="lt1"/>
              </a:solidFill>
              <a:prstDash val="solid"/>
              <a:round/>
              <a:headEnd type="none" w="sm" len="sm"/>
              <a:tailEnd type="none" w="sm" len="sm"/>
            </a:ln>
          </a:left>
          <a:right>
            <a:ln w="9525" cap="flat" cmpd="sng">
              <a:solidFill>
                <a:schemeClr val="l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Tw Cen MT"/>
          <a:ea typeface="Tw Cen MT"/>
          <a:cs typeface="Tw Cen MT"/>
        </a:font>
        <a:schemeClr val="dk1"/>
      </a:tcTxStyle>
      <a:tcStyle>
        <a:tcBdr/>
        <a:fill>
          <a:solidFill>
            <a:schemeClr val="l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9"/>
    <p:restoredTop sz="94572"/>
  </p:normalViewPr>
  <p:slideViewPr>
    <p:cSldViewPr snapToGrid="0" snapToObjects="1">
      <p:cViewPr varScale="1">
        <p:scale>
          <a:sx n="150" d="100"/>
          <a:sy n="150" d="100"/>
        </p:scale>
        <p:origin x="76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A336E-BE39-CF47-AF58-EA7EC32454E8}" type="doc">
      <dgm:prSet loTypeId="urn:microsoft.com/office/officeart/2005/8/layout/target1" loCatId="process" qsTypeId="urn:microsoft.com/office/officeart/2005/8/quickstyle/simple1" qsCatId="simple" csTypeId="urn:microsoft.com/office/officeart/2005/8/colors/accent0_3" csCatId="mainScheme" phldr="1"/>
      <dgm:spPr/>
    </dgm:pt>
    <dgm:pt modelId="{78A6EA3E-193B-3247-8C42-97A472F6A60F}">
      <dgm:prSet phldrT="[Text]"/>
      <dgm:spPr/>
      <dgm:t>
        <a:bodyPr/>
        <a:lstStyle/>
        <a:p>
          <a:r>
            <a:rPr lang="en-US" dirty="0"/>
            <a:t>fossil fuel subsidies </a:t>
          </a:r>
        </a:p>
      </dgm:t>
    </dgm:pt>
    <dgm:pt modelId="{7CFB9EB6-2D78-A540-95F2-1C7492E87F2F}" type="parTrans" cxnId="{A6CC6B8A-5FD8-AC4C-8039-CDF40147B903}">
      <dgm:prSet/>
      <dgm:spPr/>
      <dgm:t>
        <a:bodyPr/>
        <a:lstStyle/>
        <a:p>
          <a:endParaRPr lang="en-US"/>
        </a:p>
      </dgm:t>
    </dgm:pt>
    <dgm:pt modelId="{25899B16-552F-414F-A983-C4AF2F1185FF}" type="sibTrans" cxnId="{A6CC6B8A-5FD8-AC4C-8039-CDF40147B903}">
      <dgm:prSet/>
      <dgm:spPr/>
      <dgm:t>
        <a:bodyPr/>
        <a:lstStyle/>
        <a:p>
          <a:endParaRPr lang="en-US"/>
        </a:p>
      </dgm:t>
    </dgm:pt>
    <dgm:pt modelId="{322E77D5-0A51-0D45-9FF1-CDAA05BB824A}">
      <dgm:prSet phldrT="[Text]"/>
      <dgm:spPr/>
      <dgm:t>
        <a:bodyPr/>
        <a:lstStyle/>
        <a:p>
          <a:r>
            <a:rPr lang="en-US" dirty="0"/>
            <a:t>energy subsidies </a:t>
          </a:r>
        </a:p>
      </dgm:t>
    </dgm:pt>
    <dgm:pt modelId="{ADBB7B72-1538-2245-86AC-B7169918543F}" type="parTrans" cxnId="{8252B63E-138B-C440-9A47-F5140BEAAE77}">
      <dgm:prSet/>
      <dgm:spPr/>
      <dgm:t>
        <a:bodyPr/>
        <a:lstStyle/>
        <a:p>
          <a:endParaRPr lang="en-US"/>
        </a:p>
      </dgm:t>
    </dgm:pt>
    <dgm:pt modelId="{B0B287AF-3BE1-4F4E-810C-2D3F187381F1}" type="sibTrans" cxnId="{8252B63E-138B-C440-9A47-F5140BEAAE77}">
      <dgm:prSet/>
      <dgm:spPr/>
      <dgm:t>
        <a:bodyPr/>
        <a:lstStyle/>
        <a:p>
          <a:endParaRPr lang="en-US"/>
        </a:p>
      </dgm:t>
    </dgm:pt>
    <dgm:pt modelId="{8A87F19B-AB58-E04F-A2C3-5E94CA8CB7A1}">
      <dgm:prSet phldrT="[Text]"/>
      <dgm:spPr/>
      <dgm:t>
        <a:bodyPr/>
        <a:lstStyle/>
        <a:p>
          <a:r>
            <a:rPr lang="en-US" dirty="0">
              <a:solidFill>
                <a:schemeClr val="tx1"/>
              </a:solidFill>
            </a:rPr>
            <a:t>environmentally harmful subsidies</a:t>
          </a:r>
        </a:p>
      </dgm:t>
    </dgm:pt>
    <dgm:pt modelId="{1AEE2073-EC91-494D-B626-F3FB2DEE51EA}" type="sibTrans" cxnId="{A8E13214-2356-7947-BA10-CC61E9246DE9}">
      <dgm:prSet/>
      <dgm:spPr/>
      <dgm:t>
        <a:bodyPr/>
        <a:lstStyle/>
        <a:p>
          <a:endParaRPr lang="en-US"/>
        </a:p>
      </dgm:t>
    </dgm:pt>
    <dgm:pt modelId="{B7F61519-E180-9F43-82B5-AFF8F9800CB0}" type="parTrans" cxnId="{A8E13214-2356-7947-BA10-CC61E9246DE9}">
      <dgm:prSet/>
      <dgm:spPr/>
      <dgm:t>
        <a:bodyPr/>
        <a:lstStyle/>
        <a:p>
          <a:endParaRPr lang="en-US"/>
        </a:p>
      </dgm:t>
    </dgm:pt>
    <dgm:pt modelId="{9916C35C-C58F-0B46-AB51-6E423EB95CB1}" type="pres">
      <dgm:prSet presAssocID="{95BA336E-BE39-CF47-AF58-EA7EC32454E8}" presName="composite" presStyleCnt="0">
        <dgm:presLayoutVars>
          <dgm:chMax val="5"/>
          <dgm:dir/>
          <dgm:resizeHandles val="exact"/>
        </dgm:presLayoutVars>
      </dgm:prSet>
      <dgm:spPr/>
    </dgm:pt>
    <dgm:pt modelId="{B7C32840-7750-7444-9327-4E192DBE6A80}" type="pres">
      <dgm:prSet presAssocID="{78A6EA3E-193B-3247-8C42-97A472F6A60F}" presName="circle1" presStyleLbl="lnNode1" presStyleIdx="0" presStyleCnt="3"/>
      <dgm:spPr/>
    </dgm:pt>
    <dgm:pt modelId="{F9EC367E-96D3-404E-A6F0-DD1BD5FD000B}" type="pres">
      <dgm:prSet presAssocID="{78A6EA3E-193B-3247-8C42-97A472F6A60F}" presName="text1" presStyleLbl="revTx" presStyleIdx="0" presStyleCnt="3" custScaleX="224487" custLinFactNeighborX="73085" custLinFactNeighborY="0">
        <dgm:presLayoutVars>
          <dgm:bulletEnabled val="1"/>
        </dgm:presLayoutVars>
      </dgm:prSet>
      <dgm:spPr/>
    </dgm:pt>
    <dgm:pt modelId="{886A41B0-D348-D942-81AF-309255B3564E}" type="pres">
      <dgm:prSet presAssocID="{78A6EA3E-193B-3247-8C42-97A472F6A60F}" presName="line1" presStyleLbl="callout" presStyleIdx="0" presStyleCnt="6"/>
      <dgm:spPr/>
    </dgm:pt>
    <dgm:pt modelId="{96CB3E42-E953-7D48-85CB-234EFE40E08A}" type="pres">
      <dgm:prSet presAssocID="{78A6EA3E-193B-3247-8C42-97A472F6A60F}" presName="d1" presStyleLbl="callout" presStyleIdx="1" presStyleCnt="6"/>
      <dgm:spPr/>
    </dgm:pt>
    <dgm:pt modelId="{1BC6D356-CD1E-E146-8D4D-665732989774}" type="pres">
      <dgm:prSet presAssocID="{322E77D5-0A51-0D45-9FF1-CDAA05BB824A}" presName="circle2" presStyleLbl="lnNode1" presStyleIdx="1" presStyleCnt="3"/>
      <dgm:spPr/>
    </dgm:pt>
    <dgm:pt modelId="{CD2CA71C-03D3-3241-8009-6F788BAC83DA}" type="pres">
      <dgm:prSet presAssocID="{322E77D5-0A51-0D45-9FF1-CDAA05BB824A}" presName="text2" presStyleLbl="revTx" presStyleIdx="1" presStyleCnt="3" custScaleX="226206" custLinFactNeighborX="72225" custLinFactNeighborY="-1474">
        <dgm:presLayoutVars>
          <dgm:bulletEnabled val="1"/>
        </dgm:presLayoutVars>
      </dgm:prSet>
      <dgm:spPr/>
    </dgm:pt>
    <dgm:pt modelId="{564F692F-2C22-5648-97A2-E01F97BDBB0B}" type="pres">
      <dgm:prSet presAssocID="{322E77D5-0A51-0D45-9FF1-CDAA05BB824A}" presName="line2" presStyleLbl="callout" presStyleIdx="2" presStyleCnt="6"/>
      <dgm:spPr/>
    </dgm:pt>
    <dgm:pt modelId="{F1BDA140-8C74-ED41-9B0A-7FF6F597594E}" type="pres">
      <dgm:prSet presAssocID="{322E77D5-0A51-0D45-9FF1-CDAA05BB824A}" presName="d2" presStyleLbl="callout" presStyleIdx="3" presStyleCnt="6"/>
      <dgm:spPr/>
    </dgm:pt>
    <dgm:pt modelId="{EA43AE02-8C45-6842-8AFB-1638F7964FA8}" type="pres">
      <dgm:prSet presAssocID="{8A87F19B-AB58-E04F-A2C3-5E94CA8CB7A1}" presName="circle3" presStyleLbl="lnNode1" presStyleIdx="2" presStyleCnt="3"/>
      <dgm:spPr/>
    </dgm:pt>
    <dgm:pt modelId="{5D219EF5-6D89-494B-AC9D-62B8A96C112D}" type="pres">
      <dgm:prSet presAssocID="{8A87F19B-AB58-E04F-A2C3-5E94CA8CB7A1}" presName="text3" presStyleLbl="revTx" presStyleIdx="2" presStyleCnt="3" custScaleX="257915" custLinFactNeighborX="85226" custLinFactNeighborY="6297">
        <dgm:presLayoutVars>
          <dgm:bulletEnabled val="1"/>
        </dgm:presLayoutVars>
      </dgm:prSet>
      <dgm:spPr/>
    </dgm:pt>
    <dgm:pt modelId="{E8330B4C-9FC8-C743-A701-8F0B73D12A9D}" type="pres">
      <dgm:prSet presAssocID="{8A87F19B-AB58-E04F-A2C3-5E94CA8CB7A1}" presName="line3" presStyleLbl="callout" presStyleIdx="4" presStyleCnt="6"/>
      <dgm:spPr/>
    </dgm:pt>
    <dgm:pt modelId="{785D57AA-6952-7145-A3CD-6D7CF0B69A56}" type="pres">
      <dgm:prSet presAssocID="{8A87F19B-AB58-E04F-A2C3-5E94CA8CB7A1}" presName="d3" presStyleLbl="callout" presStyleIdx="5" presStyleCnt="6"/>
      <dgm:spPr/>
    </dgm:pt>
  </dgm:ptLst>
  <dgm:cxnLst>
    <dgm:cxn modelId="{A8E13214-2356-7947-BA10-CC61E9246DE9}" srcId="{95BA336E-BE39-CF47-AF58-EA7EC32454E8}" destId="{8A87F19B-AB58-E04F-A2C3-5E94CA8CB7A1}" srcOrd="2" destOrd="0" parTransId="{B7F61519-E180-9F43-82B5-AFF8F9800CB0}" sibTransId="{1AEE2073-EC91-494D-B626-F3FB2DEE51EA}"/>
    <dgm:cxn modelId="{10E3BC34-DAD4-324B-B5A0-75A10664AE95}" type="presOf" srcId="{95BA336E-BE39-CF47-AF58-EA7EC32454E8}" destId="{9916C35C-C58F-0B46-AB51-6E423EB95CB1}" srcOrd="0" destOrd="0" presId="urn:microsoft.com/office/officeart/2005/8/layout/target1"/>
    <dgm:cxn modelId="{8252B63E-138B-C440-9A47-F5140BEAAE77}" srcId="{95BA336E-BE39-CF47-AF58-EA7EC32454E8}" destId="{322E77D5-0A51-0D45-9FF1-CDAA05BB824A}" srcOrd="1" destOrd="0" parTransId="{ADBB7B72-1538-2245-86AC-B7169918543F}" sibTransId="{B0B287AF-3BE1-4F4E-810C-2D3F187381F1}"/>
    <dgm:cxn modelId="{43C9EE84-4ACD-AA46-B538-C347A14B060E}" type="presOf" srcId="{322E77D5-0A51-0D45-9FF1-CDAA05BB824A}" destId="{CD2CA71C-03D3-3241-8009-6F788BAC83DA}" srcOrd="0" destOrd="0" presId="urn:microsoft.com/office/officeart/2005/8/layout/target1"/>
    <dgm:cxn modelId="{A6CC6B8A-5FD8-AC4C-8039-CDF40147B903}" srcId="{95BA336E-BE39-CF47-AF58-EA7EC32454E8}" destId="{78A6EA3E-193B-3247-8C42-97A472F6A60F}" srcOrd="0" destOrd="0" parTransId="{7CFB9EB6-2D78-A540-95F2-1C7492E87F2F}" sibTransId="{25899B16-552F-414F-A983-C4AF2F1185FF}"/>
    <dgm:cxn modelId="{0395618E-850C-7043-B0FC-21EA3A92147D}" type="presOf" srcId="{8A87F19B-AB58-E04F-A2C3-5E94CA8CB7A1}" destId="{5D219EF5-6D89-494B-AC9D-62B8A96C112D}" srcOrd="0" destOrd="0" presId="urn:microsoft.com/office/officeart/2005/8/layout/target1"/>
    <dgm:cxn modelId="{FA88ECDB-0786-3E40-9EA7-4C03B6F91E08}" type="presOf" srcId="{78A6EA3E-193B-3247-8C42-97A472F6A60F}" destId="{F9EC367E-96D3-404E-A6F0-DD1BD5FD000B}" srcOrd="0" destOrd="0" presId="urn:microsoft.com/office/officeart/2005/8/layout/target1"/>
    <dgm:cxn modelId="{BF88EC87-49E9-7445-93F2-486E67466BFD}" type="presParOf" srcId="{9916C35C-C58F-0B46-AB51-6E423EB95CB1}" destId="{B7C32840-7750-7444-9327-4E192DBE6A80}" srcOrd="0" destOrd="0" presId="urn:microsoft.com/office/officeart/2005/8/layout/target1"/>
    <dgm:cxn modelId="{70A3B250-DA9A-9C47-9A33-F6DE7CA066CC}" type="presParOf" srcId="{9916C35C-C58F-0B46-AB51-6E423EB95CB1}" destId="{F9EC367E-96D3-404E-A6F0-DD1BD5FD000B}" srcOrd="1" destOrd="0" presId="urn:microsoft.com/office/officeart/2005/8/layout/target1"/>
    <dgm:cxn modelId="{A6FBCD65-3EA1-F641-804F-DC50A4F035EC}" type="presParOf" srcId="{9916C35C-C58F-0B46-AB51-6E423EB95CB1}" destId="{886A41B0-D348-D942-81AF-309255B3564E}" srcOrd="2" destOrd="0" presId="urn:microsoft.com/office/officeart/2005/8/layout/target1"/>
    <dgm:cxn modelId="{3BACB6D5-6D09-8446-8290-F95521D1E0F7}" type="presParOf" srcId="{9916C35C-C58F-0B46-AB51-6E423EB95CB1}" destId="{96CB3E42-E953-7D48-85CB-234EFE40E08A}" srcOrd="3" destOrd="0" presId="urn:microsoft.com/office/officeart/2005/8/layout/target1"/>
    <dgm:cxn modelId="{CCB99E39-A3D7-B44A-A154-C5397D010866}" type="presParOf" srcId="{9916C35C-C58F-0B46-AB51-6E423EB95CB1}" destId="{1BC6D356-CD1E-E146-8D4D-665732989774}" srcOrd="4" destOrd="0" presId="urn:microsoft.com/office/officeart/2005/8/layout/target1"/>
    <dgm:cxn modelId="{E8C121FA-6435-FB4A-BE1D-C7EAAE0BE94A}" type="presParOf" srcId="{9916C35C-C58F-0B46-AB51-6E423EB95CB1}" destId="{CD2CA71C-03D3-3241-8009-6F788BAC83DA}" srcOrd="5" destOrd="0" presId="urn:microsoft.com/office/officeart/2005/8/layout/target1"/>
    <dgm:cxn modelId="{90F89005-33FF-BD44-B040-10A3127F3C6C}" type="presParOf" srcId="{9916C35C-C58F-0B46-AB51-6E423EB95CB1}" destId="{564F692F-2C22-5648-97A2-E01F97BDBB0B}" srcOrd="6" destOrd="0" presId="urn:microsoft.com/office/officeart/2005/8/layout/target1"/>
    <dgm:cxn modelId="{B660281E-1F76-1846-92E7-6EC40E96D341}" type="presParOf" srcId="{9916C35C-C58F-0B46-AB51-6E423EB95CB1}" destId="{F1BDA140-8C74-ED41-9B0A-7FF6F597594E}" srcOrd="7" destOrd="0" presId="urn:microsoft.com/office/officeart/2005/8/layout/target1"/>
    <dgm:cxn modelId="{DC79F3AB-DDE5-0D42-9BEF-CE8D1591B69E}" type="presParOf" srcId="{9916C35C-C58F-0B46-AB51-6E423EB95CB1}" destId="{EA43AE02-8C45-6842-8AFB-1638F7964FA8}" srcOrd="8" destOrd="0" presId="urn:microsoft.com/office/officeart/2005/8/layout/target1"/>
    <dgm:cxn modelId="{6A3F154F-A0D4-F844-90F0-4C69B2C9E52A}" type="presParOf" srcId="{9916C35C-C58F-0B46-AB51-6E423EB95CB1}" destId="{5D219EF5-6D89-494B-AC9D-62B8A96C112D}" srcOrd="9" destOrd="0" presId="urn:microsoft.com/office/officeart/2005/8/layout/target1"/>
    <dgm:cxn modelId="{B53D4876-93B3-8441-8770-D4FD67E56673}" type="presParOf" srcId="{9916C35C-C58F-0B46-AB51-6E423EB95CB1}" destId="{E8330B4C-9FC8-C743-A701-8F0B73D12A9D}" srcOrd="10" destOrd="0" presId="urn:microsoft.com/office/officeart/2005/8/layout/target1"/>
    <dgm:cxn modelId="{ECC3AC46-1264-9841-B3E3-8A727DFA01C0}" type="presParOf" srcId="{9916C35C-C58F-0B46-AB51-6E423EB95CB1}" destId="{785D57AA-6952-7145-A3CD-6D7CF0B69A56}"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3AE02-8C45-6842-8AFB-1638F7964FA8}">
      <dsp:nvSpPr>
        <dsp:cNvPr id="0" name=""/>
        <dsp:cNvSpPr/>
      </dsp:nvSpPr>
      <dsp:spPr>
        <a:xfrm>
          <a:off x="2594398" y="844607"/>
          <a:ext cx="2533821" cy="253382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6D356-CD1E-E146-8D4D-665732989774}">
      <dsp:nvSpPr>
        <dsp:cNvPr id="0" name=""/>
        <dsp:cNvSpPr/>
      </dsp:nvSpPr>
      <dsp:spPr>
        <a:xfrm>
          <a:off x="3101163" y="1351371"/>
          <a:ext cx="1520293" cy="152029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C32840-7750-7444-9327-4E192DBE6A80}">
      <dsp:nvSpPr>
        <dsp:cNvPr id="0" name=""/>
        <dsp:cNvSpPr/>
      </dsp:nvSpPr>
      <dsp:spPr>
        <a:xfrm>
          <a:off x="3607927" y="1858135"/>
          <a:ext cx="506764" cy="50676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C367E-96D3-404E-A6F0-DD1BD5FD000B}">
      <dsp:nvSpPr>
        <dsp:cNvPr id="0" name=""/>
        <dsp:cNvSpPr/>
      </dsp:nvSpPr>
      <dsp:spPr>
        <a:xfrm>
          <a:off x="5687876" y="0"/>
          <a:ext cx="2844050" cy="73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fossil fuel subsidies </a:t>
          </a:r>
        </a:p>
      </dsp:txBody>
      <dsp:txXfrm>
        <a:off x="5687876" y="0"/>
        <a:ext cx="2844050" cy="739031"/>
      </dsp:txXfrm>
    </dsp:sp>
    <dsp:sp modelId="{886A41B0-D348-D942-81AF-309255B3564E}">
      <dsp:nvSpPr>
        <dsp:cNvPr id="0" name=""/>
        <dsp:cNvSpPr/>
      </dsp:nvSpPr>
      <dsp:spPr>
        <a:xfrm>
          <a:off x="5233796" y="369515"/>
          <a:ext cx="316727"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CB3E42-E953-7D48-85CB-234EFE40E08A}">
      <dsp:nvSpPr>
        <dsp:cNvPr id="0" name=""/>
        <dsp:cNvSpPr/>
      </dsp:nvSpPr>
      <dsp:spPr>
        <a:xfrm rot="5400000">
          <a:off x="3676129" y="555118"/>
          <a:ext cx="1741580" cy="1371219"/>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CA71C-03D3-3241-8009-6F788BAC83DA}">
      <dsp:nvSpPr>
        <dsp:cNvPr id="0" name=""/>
        <dsp:cNvSpPr/>
      </dsp:nvSpPr>
      <dsp:spPr>
        <a:xfrm>
          <a:off x="5666091" y="728138"/>
          <a:ext cx="2865828" cy="73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27940" rIns="27940" bIns="27940" numCol="1" spcCol="1270" anchor="ctr" anchorCtr="0">
          <a:noAutofit/>
        </a:bodyPr>
        <a:lstStyle/>
        <a:p>
          <a:pPr marL="0" lvl="0" indent="0" algn="l" defTabSz="977900">
            <a:lnSpc>
              <a:spcPct val="90000"/>
            </a:lnSpc>
            <a:spcBef>
              <a:spcPct val="0"/>
            </a:spcBef>
            <a:spcAft>
              <a:spcPct val="35000"/>
            </a:spcAft>
            <a:buNone/>
          </a:pPr>
          <a:r>
            <a:rPr lang="en-US" sz="2200" kern="1200" dirty="0"/>
            <a:t>energy subsidies </a:t>
          </a:r>
        </a:p>
      </dsp:txBody>
      <dsp:txXfrm>
        <a:off x="5666091" y="728138"/>
        <a:ext cx="2865828" cy="739031"/>
      </dsp:txXfrm>
    </dsp:sp>
    <dsp:sp modelId="{564F692F-2C22-5648-97A2-E01F97BDBB0B}">
      <dsp:nvSpPr>
        <dsp:cNvPr id="0" name=""/>
        <dsp:cNvSpPr/>
      </dsp:nvSpPr>
      <dsp:spPr>
        <a:xfrm>
          <a:off x="5233796" y="1108547"/>
          <a:ext cx="316727"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DA140-8C74-ED41-9B0A-7FF6F597594E}">
      <dsp:nvSpPr>
        <dsp:cNvPr id="0" name=""/>
        <dsp:cNvSpPr/>
      </dsp:nvSpPr>
      <dsp:spPr>
        <a:xfrm rot="5400000">
          <a:off x="4049952" y="1282620"/>
          <a:ext cx="1357114" cy="1008038"/>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19EF5-6D89-494B-AC9D-62B8A96C112D}">
      <dsp:nvSpPr>
        <dsp:cNvPr id="0" name=""/>
        <dsp:cNvSpPr/>
      </dsp:nvSpPr>
      <dsp:spPr>
        <a:xfrm>
          <a:off x="5629940" y="1524599"/>
          <a:ext cx="3267553" cy="73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27940" rIns="27940" bIns="2794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environmentally harmful subsidies</a:t>
          </a:r>
        </a:p>
      </dsp:txBody>
      <dsp:txXfrm>
        <a:off x="5629940" y="1524599"/>
        <a:ext cx="3267553" cy="739031"/>
      </dsp:txXfrm>
    </dsp:sp>
    <dsp:sp modelId="{E8330B4C-9FC8-C743-A701-8F0B73D12A9D}">
      <dsp:nvSpPr>
        <dsp:cNvPr id="0" name=""/>
        <dsp:cNvSpPr/>
      </dsp:nvSpPr>
      <dsp:spPr>
        <a:xfrm>
          <a:off x="5233796" y="1847578"/>
          <a:ext cx="316727"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D57AA-6952-7145-A3CD-6D7CF0B69A56}">
      <dsp:nvSpPr>
        <dsp:cNvPr id="0" name=""/>
        <dsp:cNvSpPr/>
      </dsp:nvSpPr>
      <dsp:spPr>
        <a:xfrm rot="5400000">
          <a:off x="4424240" y="2009531"/>
          <a:ext cx="969609" cy="644857"/>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15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511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77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32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40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19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849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2"/>
        <p:cNvGrpSpPr/>
        <p:nvPr/>
      </p:nvGrpSpPr>
      <p:grpSpPr>
        <a:xfrm>
          <a:off x="0" y="0"/>
          <a:ext cx="0" cy="0"/>
          <a:chOff x="0" y="0"/>
          <a:chExt cx="0" cy="0"/>
        </a:xfrm>
      </p:grpSpPr>
      <p:pic>
        <p:nvPicPr>
          <p:cNvPr id="53" name="Google Shape;53;p22" descr="\\DROBO-FS\QuickDrops\JB\PPTX NG\Droplets\LightingOverlay.png"/>
          <p:cNvPicPr preferRelativeResize="0"/>
          <p:nvPr/>
        </p:nvPicPr>
        <p:blipFill rotWithShape="1">
          <a:blip r:embed="rId2">
            <a:alphaModFix amt="30000"/>
          </a:blip>
          <a:srcRect/>
          <a:stretch/>
        </p:blipFill>
        <p:spPr>
          <a:xfrm>
            <a:off x="0" y="-1"/>
            <a:ext cx="12192003" cy="6858001"/>
          </a:xfrm>
          <a:prstGeom prst="rect">
            <a:avLst/>
          </a:prstGeom>
          <a:noFill/>
          <a:ln>
            <a:noFill/>
          </a:ln>
        </p:spPr>
      </p:pic>
      <p:grpSp>
        <p:nvGrpSpPr>
          <p:cNvPr id="54" name="Google Shape;54;p22"/>
          <p:cNvGrpSpPr/>
          <p:nvPr/>
        </p:nvGrpSpPr>
        <p:grpSpPr>
          <a:xfrm>
            <a:off x="0" y="0"/>
            <a:ext cx="2305051" cy="6858001"/>
            <a:chOff x="0" y="0"/>
            <a:chExt cx="2305051" cy="6858001"/>
          </a:xfrm>
        </p:grpSpPr>
        <p:sp>
          <p:nvSpPr>
            <p:cNvPr id="55" name="Google Shape;55;p22"/>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2"/>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61" name="Google Shape;61;p2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62" name="Google Shape;62;p2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64" name="Google Shape;64;p2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65" name="Google Shape;65;p2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68" name="Google Shape;68;p2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70" name="Google Shape;70;p2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73" name="Google Shape;73;p2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76" name="Google Shape;76;p2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78" name="Google Shape;78;p2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80" name="Google Shape;80;p2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82" name="Google Shape;82;p2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2"/>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86" name="Google Shape;86;p2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87" name="Google Shape;87;p2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89" name="Google Shape;89;p2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90" name="Google Shape;90;p2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92" name="Google Shape;92;p2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94" name="Google Shape;94;p2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2"/>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97" name="Google Shape;97;p2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99" name="Google Shape;99;p2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102" name="Google Shape;102;p2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103" name="Google Shape;103;p2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106" name="Google Shape;106;p2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108" name="Google Shape;108;p2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22"/>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2"/>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
        <p:nvSpPr>
          <p:cNvPr id="111" name="Google Shape;111;p22"/>
          <p:cNvSpPr txBox="1">
            <a:spLocks noGrp="1"/>
          </p:cNvSpPr>
          <p:nvPr>
            <p:ph type="dt" idx="10"/>
          </p:nvPr>
        </p:nvSpPr>
        <p:spPr>
          <a:xfrm>
            <a:off x="7077511" y="5410201"/>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ftr" idx="11"/>
          </p:nvPr>
        </p:nvSpPr>
        <p:spPr>
          <a:xfrm>
            <a:off x="1876424" y="5410201"/>
            <a:ext cx="51248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1"/>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68" name="Google Shape;168;p31"/>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9" name="Google Shape;169;p3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3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32"/>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5" name="Google Shape;175;p3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3"/>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1" name="Google Shape;181;p33"/>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2" name="Google Shape;182;p3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5" name="Google Shape;185;p33"/>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
        <p:nvSpPr>
          <p:cNvPr id="186" name="Google Shape;186;p33"/>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4"/>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0" name="Google Shape;190;p3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5"/>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6" name="Google Shape;196;p35"/>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7" name="Google Shape;197;p35"/>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8" name="Google Shape;198;p35"/>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9" name="Google Shape;199;p35"/>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0" name="Google Shape;200;p35"/>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1" name="Google Shape;201;p3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1141411" y="609600"/>
            <a:ext cx="9905999"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36"/>
          <p:cNvSpPr txBox="1">
            <a:spLocks noGrp="1"/>
          </p:cNvSpPr>
          <p:nvPr>
            <p:ph type="body" idx="1"/>
          </p:nvPr>
        </p:nvSpPr>
        <p:spPr>
          <a:xfrm>
            <a:off x="1141413" y="4404596"/>
            <a:ext cx="3195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7" name="Google Shape;207;p36"/>
          <p:cNvSpPr>
            <a:spLocks noGrp="1"/>
          </p:cNvSpPr>
          <p:nvPr>
            <p:ph type="pic" idx="2"/>
          </p:nvPr>
        </p:nvSpPr>
        <p:spPr>
          <a:xfrm>
            <a:off x="1141413" y="2666998"/>
            <a:ext cx="31952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08" name="Google Shape;208;p36"/>
          <p:cNvSpPr txBox="1">
            <a:spLocks noGrp="1"/>
          </p:cNvSpPr>
          <p:nvPr>
            <p:ph type="body" idx="3"/>
          </p:nvPr>
        </p:nvSpPr>
        <p:spPr>
          <a:xfrm>
            <a:off x="1141413" y="4980858"/>
            <a:ext cx="3195240" cy="81784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9" name="Google Shape;209;p36"/>
          <p:cNvSpPr txBox="1">
            <a:spLocks noGrp="1"/>
          </p:cNvSpPr>
          <p:nvPr>
            <p:ph type="body" idx="4"/>
          </p:nvPr>
        </p:nvSpPr>
        <p:spPr>
          <a:xfrm>
            <a:off x="4489053" y="4404596"/>
            <a:ext cx="320040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0" name="Google Shape;210;p36"/>
          <p:cNvSpPr>
            <a:spLocks noGrp="1"/>
          </p:cNvSpPr>
          <p:nvPr>
            <p:ph type="pic" idx="5"/>
          </p:nvPr>
        </p:nvSpPr>
        <p:spPr>
          <a:xfrm>
            <a:off x="4489053" y="2666998"/>
            <a:ext cx="31989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11" name="Google Shape;211;p36"/>
          <p:cNvSpPr txBox="1">
            <a:spLocks noGrp="1"/>
          </p:cNvSpPr>
          <p:nvPr>
            <p:ph type="body" idx="6"/>
          </p:nvPr>
        </p:nvSpPr>
        <p:spPr>
          <a:xfrm>
            <a:off x="4487593" y="4980857"/>
            <a:ext cx="3200400" cy="8103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2" name="Google Shape;212;p36"/>
          <p:cNvSpPr txBox="1">
            <a:spLocks noGrp="1"/>
          </p:cNvSpPr>
          <p:nvPr>
            <p:ph type="body" idx="7"/>
          </p:nvPr>
        </p:nvSpPr>
        <p:spPr>
          <a:xfrm>
            <a:off x="7852567" y="4404595"/>
            <a:ext cx="319074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3" name="Google Shape;213;p36"/>
          <p:cNvSpPr>
            <a:spLocks noGrp="1"/>
          </p:cNvSpPr>
          <p:nvPr>
            <p:ph type="pic" idx="8"/>
          </p:nvPr>
        </p:nvSpPr>
        <p:spPr>
          <a:xfrm>
            <a:off x="7852442" y="2666998"/>
            <a:ext cx="3194969"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14" name="Google Shape;214;p36"/>
          <p:cNvSpPr txBox="1">
            <a:spLocks noGrp="1"/>
          </p:cNvSpPr>
          <p:nvPr>
            <p:ph type="body" idx="9"/>
          </p:nvPr>
        </p:nvSpPr>
        <p:spPr>
          <a:xfrm>
            <a:off x="7852442" y="4980854"/>
            <a:ext cx="3194968" cy="81034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5" name="Google Shape;215;p3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7"/>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1" name="Google Shape;221;p3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38"/>
          <p:cNvSpPr txBox="1">
            <a:spLocks noGrp="1"/>
          </p:cNvSpPr>
          <p:nvPr>
            <p:ph type="body" idx="1"/>
          </p:nvPr>
        </p:nvSpPr>
        <p:spPr>
          <a:xfrm rot="5400000">
            <a:off x="2424905" y="-673895"/>
            <a:ext cx="5181601" cy="7748590"/>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7" name="Google Shape;227;p3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3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3"/>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17" name="Google Shape;117;p2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4"/>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23" name="Google Shape;123;p2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5"/>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9" name="Google Shape;129;p25"/>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0" name="Google Shape;130;p2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1141411" y="619126"/>
            <a:ext cx="9906000" cy="14779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6"/>
          <p:cNvSpPr txBox="1">
            <a:spLocks noGrp="1"/>
          </p:cNvSpPr>
          <p:nvPr>
            <p:ph type="body" idx="1"/>
          </p:nvPr>
        </p:nvSpPr>
        <p:spPr>
          <a:xfrm>
            <a:off x="1370019" y="2249486"/>
            <a:ext cx="464978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6" name="Google Shape;136;p26"/>
          <p:cNvSpPr txBox="1">
            <a:spLocks noGrp="1"/>
          </p:cNvSpPr>
          <p:nvPr>
            <p:ph type="body" idx="2"/>
          </p:nvPr>
        </p:nvSpPr>
        <p:spPr>
          <a:xfrm>
            <a:off x="1141410" y="3073397"/>
            <a:ext cx="4878391"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7" name="Google Shape;137;p26"/>
          <p:cNvSpPr txBox="1">
            <a:spLocks noGrp="1"/>
          </p:cNvSpPr>
          <p:nvPr>
            <p:ph type="body" idx="3"/>
          </p:nvPr>
        </p:nvSpPr>
        <p:spPr>
          <a:xfrm>
            <a:off x="6400808" y="2249485"/>
            <a:ext cx="46466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8" name="Google Shape;138;p26"/>
          <p:cNvSpPr txBox="1">
            <a:spLocks noGrp="1"/>
          </p:cNvSpPr>
          <p:nvPr>
            <p:ph type="body" idx="4"/>
          </p:nvPr>
        </p:nvSpPr>
        <p:spPr>
          <a:xfrm>
            <a:off x="6172200" y="3073397"/>
            <a:ext cx="4875210"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9" name="Google Shape;139;p2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2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1146705" y="609601"/>
            <a:ext cx="3856037" cy="16398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9"/>
          <p:cNvSpPr txBox="1">
            <a:spLocks noGrp="1"/>
          </p:cNvSpPr>
          <p:nvPr>
            <p:ph type="body" idx="1"/>
          </p:nvPr>
        </p:nvSpPr>
        <p:spPr>
          <a:xfrm>
            <a:off x="5156200" y="592666"/>
            <a:ext cx="5891209" cy="5198534"/>
          </a:xfrm>
          <a:prstGeom prst="rect">
            <a:avLst/>
          </a:prstGeom>
          <a:noFill/>
          <a:ln>
            <a:noFill/>
          </a:ln>
        </p:spPr>
        <p:txBody>
          <a:bodyPr spcFirstLastPara="1" wrap="square" lIns="91425" tIns="45700" rIns="91425" bIns="45700" anchor="ctr"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4" name="Google Shape;154;p29"/>
          <p:cNvSpPr txBox="1">
            <a:spLocks noGrp="1"/>
          </p:cNvSpPr>
          <p:nvPr>
            <p:ph type="body" idx="2"/>
          </p:nvPr>
        </p:nvSpPr>
        <p:spPr>
          <a:xfrm>
            <a:off x="1146705" y="2249486"/>
            <a:ext cx="3856037"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55" name="Google Shape;155;p2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1141413" y="609600"/>
            <a:ext cx="5934508" cy="16398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0"/>
          <p:cNvSpPr>
            <a:spLocks noGrp="1"/>
          </p:cNvSpPr>
          <p:nvPr>
            <p:ph type="pic" idx="2"/>
          </p:nvPr>
        </p:nvSpPr>
        <p:spPr>
          <a:xfrm>
            <a:off x="7380721" y="609601"/>
            <a:ext cx="3666690" cy="5181599"/>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61" name="Google Shape;161;p30"/>
          <p:cNvSpPr txBox="1">
            <a:spLocks noGrp="1"/>
          </p:cNvSpPr>
          <p:nvPr>
            <p:ph type="body" idx="1"/>
          </p:nvPr>
        </p:nvSpPr>
        <p:spPr>
          <a:xfrm>
            <a:off x="1141410" y="2249486"/>
            <a:ext cx="5934511"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2" name="Google Shape;162;p3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pic>
        <p:nvPicPr>
          <p:cNvPr id="6" name="Google Shape;6;p21" descr="\\DROBO-FS\QuickDrops\JB\PPTX NG\Droplets\LightingOverlay.png"/>
          <p:cNvPicPr preferRelativeResize="0"/>
          <p:nvPr/>
        </p:nvPicPr>
        <p:blipFill rotWithShape="1">
          <a:blip r:embed="rId20">
            <a:alphaModFix amt="30000"/>
          </a:blip>
          <a:srcRect/>
          <a:stretch/>
        </p:blipFill>
        <p:spPr>
          <a:xfrm>
            <a:off x="0" y="-1"/>
            <a:ext cx="12192003" cy="6858001"/>
          </a:xfrm>
          <a:prstGeom prst="rect">
            <a:avLst/>
          </a:prstGeom>
          <a:noFill/>
          <a:ln>
            <a:noFill/>
          </a:ln>
        </p:spPr>
      </p:pic>
      <p:grpSp>
        <p:nvGrpSpPr>
          <p:cNvPr id="7" name="Google Shape;7;p21"/>
          <p:cNvGrpSpPr/>
          <p:nvPr/>
        </p:nvGrpSpPr>
        <p:grpSpPr>
          <a:xfrm>
            <a:off x="-14288" y="0"/>
            <a:ext cx="12053888" cy="6858001"/>
            <a:chOff x="-14288" y="0"/>
            <a:chExt cx="12053888" cy="6858001"/>
          </a:xfrm>
        </p:grpSpPr>
        <p:grpSp>
          <p:nvGrpSpPr>
            <p:cNvPr id="8" name="Google Shape;8;p21"/>
            <p:cNvGrpSpPr/>
            <p:nvPr/>
          </p:nvGrpSpPr>
          <p:grpSpPr>
            <a:xfrm>
              <a:off x="-14288" y="0"/>
              <a:ext cx="1220788" cy="6858001"/>
              <a:chOff x="-14288" y="0"/>
              <a:chExt cx="1220788" cy="6858001"/>
            </a:xfrm>
          </p:grpSpPr>
          <p:sp>
            <p:nvSpPr>
              <p:cNvPr id="9" name="Google Shape;9;p21"/>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1"/>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1"/>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1"/>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13" name="Google Shape;13;p21"/>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1"/>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15" name="Google Shape;15;p21"/>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16" name="Google Shape;16;p21"/>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1"/>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1"/>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19" name="Google Shape;19;p21"/>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0;p21"/>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21" name="Google Shape;21;p21"/>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22" name="Google Shape;22;p21"/>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23" name="Google Shape;23;p21"/>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24" name="Google Shape;24;p21"/>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1"/>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1"/>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27" name="Google Shape;27;p21"/>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1"/>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29" name="Google Shape;29;p21"/>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1"/>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31" name="Google Shape;31;p21"/>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32" name="Google Shape;32;p21"/>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1"/>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1"/>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35" name="Google Shape;35;p21"/>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1"/>
            <p:cNvGrpSpPr/>
            <p:nvPr/>
          </p:nvGrpSpPr>
          <p:grpSpPr>
            <a:xfrm>
              <a:off x="11364912" y="0"/>
              <a:ext cx="674688" cy="6848476"/>
              <a:chOff x="11364912" y="0"/>
              <a:chExt cx="674688" cy="6848476"/>
            </a:xfrm>
          </p:grpSpPr>
          <p:sp>
            <p:nvSpPr>
              <p:cNvPr id="37" name="Google Shape;37;p21"/>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38" name="Google Shape;38;p21"/>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1"/>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1"/>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41" name="Google Shape;41;p21"/>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1"/>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43" name="Google Shape;43;p21"/>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1"/>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45" name="Google Shape;45;p21"/>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1"/>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2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2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49" name="Google Shape;49;p2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0" name="Google Shape;50;p2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1" name="Google Shape;51;p2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https://www.unep.org/resources/report/measuring-fossil-fuel-subsidies-context-sustainable-development-goal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seea.un.org/sites/seea.un.org/files/harmful_subsidies_definitions_and_approaches_for_measurement_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s://ec.europa.eu/competition/mergers/cases/index/nace_all.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dn.odi.org/media/documents/11777.pdf" TargetMode="External"/><Relationship Id="rId7" Type="http://schemas.microsoft.com/office/2007/relationships/hdphoto" Target="../media/hdphoto2.wdp"/><Relationship Id="rId2" Type="http://schemas.openxmlformats.org/officeDocument/2006/relationships/hyperlink" Target="https://www.unep.org/resources/report/measuring-fossil-fuel-subsidies-context-sustainable-development-goal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circabc.europa.eu/ui/group/c1a5a4e9-7563-4d0e-9697-68d9cd24ed34/library/3e685dda-2269-487d-a253-28cfd23b7466/detail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3modelling.com/modelling-tools/gem-e3/" TargetMode="External"/><Relationship Id="rId2" Type="http://schemas.openxmlformats.org/officeDocument/2006/relationships/hyperlink" Target="https://www.e3me.com/" TargetMode="Externa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imf.org/en/Topics/climate-change/energy-subsidies" TargetMode="External"/><Relationship Id="rId13" Type="http://schemas.openxmlformats.org/officeDocument/2006/relationships/image" Target="../media/image39.png"/><Relationship Id="rId3" Type="http://schemas.openxmlformats.org/officeDocument/2006/relationships/hyperlink" Target="https://stats.oecd.org/Index.aspx?DataSetCode=FFS_CZE" TargetMode="External"/><Relationship Id="rId7" Type="http://schemas.openxmlformats.org/officeDocument/2006/relationships/hyperlink" Target="https://www.iea.org/topics/energy-subsidies" TargetMode="External"/><Relationship Id="rId12"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oecd.org/fossil-fuels/" TargetMode="External"/><Relationship Id="rId11" Type="http://schemas.openxmlformats.org/officeDocument/2006/relationships/image" Target="../media/image37.png"/><Relationship Id="rId5" Type="http://schemas.openxmlformats.org/officeDocument/2006/relationships/hyperlink" Target="https://op.europa.eu/en/publication-detail/-/publication/92ae71b0-173a-11eb-b57e-01aa75ed71a1/language-en" TargetMode="External"/><Relationship Id="rId15" Type="http://schemas.openxmlformats.org/officeDocument/2006/relationships/image" Target="../media/image41.png"/><Relationship Id="rId10" Type="http://schemas.openxmlformats.org/officeDocument/2006/relationships/hyperlink" Target="https://www.imf.org/-/media/Files/Topics/Environment/energy-subsidies/fuel-subsidies-template-2022.ashx" TargetMode="External"/><Relationship Id="rId4" Type="http://schemas.openxmlformats.org/officeDocument/2006/relationships/hyperlink" Target="https://stats.oecd.org/BrandedView.aspx?oecd_bv_id=enetech-data-en&amp;doi=data-00488-en" TargetMode="External"/><Relationship Id="rId9" Type="http://schemas.openxmlformats.org/officeDocument/2006/relationships/hyperlink" Target="https://fossilfuelsubsidytracker.org/country/" TargetMode="External"/><Relationship Id="rId1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hyperlink" Target="https://www.eea.europa.eu/publications/technical_report_2007_3/download" TargetMode="External"/><Relationship Id="rId13" Type="http://schemas.openxmlformats.org/officeDocument/2006/relationships/image" Target="../media/image46.png"/><Relationship Id="rId3" Type="http://schemas.openxmlformats.org/officeDocument/2006/relationships/hyperlink" Target="https://odi.org/documents/5655/11768.xlsx" TargetMode="External"/><Relationship Id="rId7" Type="http://schemas.openxmlformats.org/officeDocument/2006/relationships/hyperlink" Target="https://circabc.europa.eu/ui/group/922b4700-1c83-4099-b550-763badab3ec0/library/bd4c04aa-272c-47d6-ba2a-9863e3697b4a/details" TargetMode="External"/><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c.europa.eu/environment/enveco/taxation/pdf/report_phasing_out_env_harmful_subsidies.pdf" TargetMode="External"/><Relationship Id="rId11" Type="http://schemas.openxmlformats.org/officeDocument/2006/relationships/image" Target="../media/image44.png"/><Relationship Id="rId5" Type="http://schemas.openxmlformats.org/officeDocument/2006/relationships/hyperlink" Target="https://climate.ec.europa.eu/system/files/2020-04/process_overview_10c_2019_en.pdf" TargetMode="External"/><Relationship Id="rId10" Type="http://schemas.openxmlformats.org/officeDocument/2006/relationships/image" Target="../media/image40.png"/><Relationship Id="rId4" Type="http://schemas.openxmlformats.org/officeDocument/2006/relationships/hyperlink" Target="https://circabc.europa.eu/ui/" TargetMode="Externa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hyperlink" Target="https://circabc.europa.eu/ui/group/c1a5a4e9-7563-4d0e-9697-68d9cd24ed34/library/3e685dda-2269-487d-a253-28cfd23b7466/detail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energypolicytracker.org/about/" TargetMode="External"/><Relationship Id="rId3" Type="http://schemas.openxmlformats.org/officeDocument/2006/relationships/hyperlink" Target="https://www.iea.org/product/download/012718-000298-012430" TargetMode="External"/><Relationship Id="rId7" Type="http://schemas.openxmlformats.org/officeDocument/2006/relationships/hyperlink" Target="https://www.energypolicytracker.org/" TargetMode="External"/><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iisd.org/gsi/about" TargetMode="External"/><Relationship Id="rId11" Type="http://schemas.openxmlformats.org/officeDocument/2006/relationships/image" Target="../media/image48.png"/><Relationship Id="rId5" Type="http://schemas.openxmlformats.org/officeDocument/2006/relationships/hyperlink" Target="https://www.ieabioenergy.com/blog/publications/2021-country-reports/" TargetMode="External"/><Relationship Id="rId10" Type="http://schemas.openxmlformats.org/officeDocument/2006/relationships/image" Target="../media/image47.png"/><Relationship Id="rId4" Type="http://schemas.openxmlformats.org/officeDocument/2006/relationships/hyperlink" Target="https://www.imf.org/-/media/Files/Publications/WP/2021/English/wpiea2021236-print-pdf.ashx" TargetMode="External"/><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stats.oecd.org/Index.aspx?QueryId=7258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7.png"/><Relationship Id="rId4" Type="http://schemas.openxmlformats.org/officeDocument/2006/relationships/hyperlink" Target="https://www.fao.org/3/cb6683en/cb6683en.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6.tiff"/><Relationship Id="rId4" Type="http://schemas.openxmlformats.org/officeDocument/2006/relationships/image" Target="../media/image55.tiff"/></Relationships>
</file>

<file path=ppt/slides/_rels/slide5.xml.rels><?xml version="1.0" encoding="UTF-8" standalone="yes"?>
<Relationships xmlns="http://schemas.openxmlformats.org/package/2006/relationships"><Relationship Id="rId2" Type="http://schemas.openxmlformats.org/officeDocument/2006/relationships/hyperlink" Target="https://www.oecd.org/fossil-fuels/methodolog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oecd.org/fossil-fuels/methodolog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ur-lex.europa.eu/legal-content/EN/TXT/?uri=CELEX:32020R0852" TargetMode="Externa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eur-lex.europa.eu/legal-content/EN/TXT/?uri=CELEX%3A52021XC0218%2801%2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
          <p:cNvSpPr txBox="1">
            <a:spLocks noGrp="1"/>
          </p:cNvSpPr>
          <p:nvPr>
            <p:ph type="ctrTitle"/>
          </p:nvPr>
        </p:nvSpPr>
        <p:spPr>
          <a:xfrm>
            <a:off x="3757713" y="3284154"/>
            <a:ext cx="7672287" cy="1348262"/>
          </a:xfrm>
          <a:prstGeom prst="rect">
            <a:avLst/>
          </a:prstGeom>
          <a:solidFill>
            <a:schemeClr val="accent1">
              <a:lumMod val="60000"/>
              <a:lumOff val="40000"/>
            </a:schemeClr>
          </a:solidFill>
          <a:ln>
            <a:noFill/>
          </a:ln>
        </p:spPr>
        <p:txBody>
          <a:bodyPr spcFirstLastPara="1" wrap="square" lIns="91425" tIns="45700" rIns="91425" bIns="45700" anchor="b" anchorCtr="0">
            <a:normAutofit fontScale="90000"/>
          </a:bodyPr>
          <a:lstStyle/>
          <a:p>
            <a:pPr lvl="0" algn="r">
              <a:buClr>
                <a:schemeClr val="dk1"/>
              </a:buClr>
              <a:buSzPct val="100000"/>
            </a:pP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r>
              <a:rPr lang="en-US" sz="3600" b="1" dirty="0">
                <a:solidFill>
                  <a:srgbClr val="155282"/>
                </a:solidFill>
              </a:rPr>
              <a:t>Towards Sustainable Policy: Defining</a:t>
            </a:r>
            <a:br>
              <a:rPr lang="en-US" sz="3600" b="1" dirty="0">
                <a:solidFill>
                  <a:srgbClr val="155282"/>
                </a:solidFill>
              </a:rPr>
            </a:br>
            <a:r>
              <a:rPr lang="en-US" sz="3600" b="1" dirty="0">
                <a:solidFill>
                  <a:srgbClr val="155282"/>
                </a:solidFill>
              </a:rPr>
              <a:t>and reforming Environmentally Harmful Subsidies in the European Union</a:t>
            </a:r>
            <a:endParaRPr i="1" dirty="0">
              <a:solidFill>
                <a:srgbClr val="155282"/>
              </a:solidFill>
            </a:endParaRPr>
          </a:p>
        </p:txBody>
      </p:sp>
      <p:pic>
        <p:nvPicPr>
          <p:cNvPr id="235" name="Google Shape;235;p1"/>
          <p:cNvPicPr preferRelativeResize="0"/>
          <p:nvPr/>
        </p:nvPicPr>
        <p:blipFill rotWithShape="1">
          <a:blip r:embed="rId3">
            <a:alphaModFix/>
          </a:blip>
          <a:srcRect/>
          <a:stretch/>
        </p:blipFill>
        <p:spPr>
          <a:xfrm>
            <a:off x="11108724" y="5955957"/>
            <a:ext cx="966435" cy="686376"/>
          </a:xfrm>
          <a:prstGeom prst="rect">
            <a:avLst/>
          </a:prstGeom>
          <a:noFill/>
          <a:ln>
            <a:noFill/>
          </a:ln>
        </p:spPr>
      </p:pic>
      <p:sp>
        <p:nvSpPr>
          <p:cNvPr id="7" name="Google Shape;234;p1">
            <a:extLst>
              <a:ext uri="{FF2B5EF4-FFF2-40B4-BE49-F238E27FC236}">
                <a16:creationId xmlns:a16="http://schemas.microsoft.com/office/drawing/2014/main" id="{001FECD3-34FB-C944-AAE2-2699AC382C06}"/>
              </a:ext>
            </a:extLst>
          </p:cNvPr>
          <p:cNvSpPr txBox="1">
            <a:spLocks/>
          </p:cNvSpPr>
          <p:nvPr/>
        </p:nvSpPr>
        <p:spPr>
          <a:xfrm>
            <a:off x="6955604" y="4845224"/>
            <a:ext cx="4574554" cy="685117"/>
          </a:xfrm>
          <a:prstGeom prst="rect">
            <a:avLst/>
          </a:prstGeom>
          <a:solidFill>
            <a:schemeClr val="bg1">
              <a:alpha val="0"/>
            </a:schemeClr>
          </a:solidFill>
          <a:ln>
            <a:noFill/>
          </a:ln>
        </p:spPr>
        <p:txBody>
          <a:bodyPr spcFirstLastPara="1" wrap="square" lIns="91425" tIns="45700" rIns="91425" bIns="45700" anchor="b"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Twentieth Century"/>
              <a:buNone/>
              <a:defRPr sz="48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chemeClr val="dk1"/>
              </a:buClr>
              <a:buSzPct val="100000"/>
            </a:pP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b="1" dirty="0">
                <a:solidFill>
                  <a:schemeClr val="dk1"/>
                </a:solidFill>
              </a:rPr>
            </a:br>
            <a:br>
              <a:rPr lang="en-US" sz="9600" b="1" dirty="0">
                <a:solidFill>
                  <a:schemeClr val="dk1"/>
                </a:solidFill>
              </a:rPr>
            </a:br>
            <a:r>
              <a:rPr lang="en-US" sz="5600" b="1" dirty="0">
                <a:solidFill>
                  <a:schemeClr val="bg1">
                    <a:lumMod val="65000"/>
                  </a:schemeClr>
                </a:solidFill>
              </a:rPr>
              <a:t>PREPARED BY:</a:t>
            </a:r>
            <a:endParaRPr lang="uk-UA" sz="5600" b="1" dirty="0">
              <a:solidFill>
                <a:schemeClr val="bg1">
                  <a:lumMod val="65000"/>
                </a:schemeClr>
              </a:solidFill>
            </a:endParaRPr>
          </a:p>
          <a:p>
            <a:pPr algn="r">
              <a:buClr>
                <a:schemeClr val="dk1"/>
              </a:buClr>
              <a:buSzPct val="100000"/>
            </a:pPr>
            <a:r>
              <a:rPr lang="en-US" sz="5600" b="1" dirty="0">
                <a:solidFill>
                  <a:schemeClr val="bg1">
                    <a:lumMod val="65000"/>
                  </a:schemeClr>
                </a:solidFill>
              </a:rPr>
              <a:t> </a:t>
            </a:r>
            <a:br>
              <a:rPr lang="en-US" sz="7200" b="1" dirty="0">
                <a:solidFill>
                  <a:schemeClr val="bg1">
                    <a:lumMod val="65000"/>
                  </a:schemeClr>
                </a:solidFill>
              </a:rPr>
            </a:br>
            <a:r>
              <a:rPr lang="en-US" b="1" dirty="0" err="1">
                <a:solidFill>
                  <a:schemeClr val="bg1">
                    <a:lumMod val="65000"/>
                  </a:schemeClr>
                </a:solidFill>
              </a:rPr>
              <a:t>Dr</a:t>
            </a:r>
            <a:r>
              <a:rPr lang="uk-UA" b="1" dirty="0">
                <a:solidFill>
                  <a:schemeClr val="bg1">
                    <a:lumMod val="65000"/>
                  </a:schemeClr>
                </a:solidFill>
              </a:rPr>
              <a:t>.</a:t>
            </a:r>
            <a:r>
              <a:rPr lang="en-US" b="1" dirty="0">
                <a:solidFill>
                  <a:schemeClr val="bg1">
                    <a:lumMod val="65000"/>
                  </a:schemeClr>
                </a:solidFill>
              </a:rPr>
              <a:t> </a:t>
            </a:r>
            <a:r>
              <a:rPr lang="en-US" b="1" dirty="0" err="1">
                <a:solidFill>
                  <a:schemeClr val="bg1">
                    <a:lumMod val="65000"/>
                  </a:schemeClr>
                </a:solidFill>
              </a:rPr>
              <a:t>Volodymyr</a:t>
            </a:r>
            <a:r>
              <a:rPr lang="en-US" b="1" dirty="0">
                <a:solidFill>
                  <a:schemeClr val="bg1">
                    <a:lumMod val="65000"/>
                  </a:schemeClr>
                </a:solidFill>
              </a:rPr>
              <a:t> SVIRSKYI (Czech Environmental Information Agency) </a:t>
            </a:r>
            <a:endParaRPr lang="en-US" sz="9600" b="1" dirty="0">
              <a:solidFill>
                <a:schemeClr val="bg1">
                  <a:lumMod val="65000"/>
                </a:schemeClr>
              </a:solidFill>
            </a:endParaRPr>
          </a:p>
          <a:p>
            <a:pPr algn="r">
              <a:buClr>
                <a:schemeClr val="dk1"/>
              </a:buClr>
              <a:buSzPct val="100000"/>
            </a:pPr>
            <a:r>
              <a:rPr lang="en-US" b="1" dirty="0">
                <a:solidFill>
                  <a:schemeClr val="bg1">
                    <a:lumMod val="65000"/>
                  </a:schemeClr>
                </a:solidFill>
              </a:rPr>
              <a:t>Prof. </a:t>
            </a:r>
            <a:r>
              <a:rPr lang="en-US" b="1" dirty="0" err="1">
                <a:solidFill>
                  <a:schemeClr val="bg1">
                    <a:lumMod val="65000"/>
                  </a:schemeClr>
                </a:solidFill>
              </a:rPr>
              <a:t>Jurij</a:t>
            </a:r>
            <a:r>
              <a:rPr lang="en-US" b="1" dirty="0">
                <a:solidFill>
                  <a:schemeClr val="bg1">
                    <a:lumMod val="65000"/>
                  </a:schemeClr>
                </a:solidFill>
              </a:rPr>
              <a:t> KLAPKIV (University of Lodz-Poland), </a:t>
            </a:r>
            <a:endParaRPr lang="uk-UA" b="1" dirty="0">
              <a:solidFill>
                <a:schemeClr val="bg1">
                  <a:lumMod val="65000"/>
                </a:schemeClr>
              </a:solidFill>
            </a:endParaRPr>
          </a:p>
          <a:p>
            <a:pPr algn="r">
              <a:buClr>
                <a:schemeClr val="dk1"/>
              </a:buClr>
              <a:buSzPct val="100000"/>
            </a:pPr>
            <a:endParaRPr lang="en-US" b="1" i="1" dirty="0">
              <a:solidFill>
                <a:schemeClr val="bg1">
                  <a:lumMod val="65000"/>
                </a:schemeClr>
              </a:solidFill>
            </a:endParaRPr>
          </a:p>
        </p:txBody>
      </p:sp>
      <p:pic>
        <p:nvPicPr>
          <p:cNvPr id="5" name="Picture 4">
            <a:extLst>
              <a:ext uri="{FF2B5EF4-FFF2-40B4-BE49-F238E27FC236}">
                <a16:creationId xmlns:a16="http://schemas.microsoft.com/office/drawing/2014/main" id="{789F614E-B346-4C4D-BF01-96E03FB09049}"/>
              </a:ext>
            </a:extLst>
          </p:cNvPr>
          <p:cNvPicPr>
            <a:picLocks noChangeAspect="1"/>
          </p:cNvPicPr>
          <p:nvPr/>
        </p:nvPicPr>
        <p:blipFill rotWithShape="1">
          <a:blip r:embed="rId4"/>
          <a:srcRect l="11554" t="15316" r="30574" b="50868"/>
          <a:stretch/>
        </p:blipFill>
        <p:spPr>
          <a:xfrm>
            <a:off x="6756895" y="125657"/>
            <a:ext cx="5318264" cy="1001560"/>
          </a:xfrm>
          <a:prstGeom prst="rect">
            <a:avLst/>
          </a:prstGeom>
        </p:spPr>
      </p:pic>
      <p:sp>
        <p:nvSpPr>
          <p:cNvPr id="6" name="Google Shape;234;p1">
            <a:extLst>
              <a:ext uri="{FF2B5EF4-FFF2-40B4-BE49-F238E27FC236}">
                <a16:creationId xmlns:a16="http://schemas.microsoft.com/office/drawing/2014/main" id="{52E189AF-7519-1740-86D3-851333DDAF9B}"/>
              </a:ext>
            </a:extLst>
          </p:cNvPr>
          <p:cNvSpPr txBox="1">
            <a:spLocks/>
          </p:cNvSpPr>
          <p:nvPr/>
        </p:nvSpPr>
        <p:spPr>
          <a:xfrm>
            <a:off x="3016308" y="1340025"/>
            <a:ext cx="8286515" cy="958332"/>
          </a:xfrm>
          <a:prstGeom prst="rect">
            <a:avLst/>
          </a:prstGeom>
          <a:solidFill>
            <a:schemeClr val="bg1">
              <a:lumMod val="85000"/>
            </a:schemeClr>
          </a:solidFill>
          <a:ln>
            <a:noFill/>
          </a:ln>
        </p:spPr>
        <p:txBody>
          <a:bodyPr spcFirstLastPara="1" wrap="square" lIns="91425" tIns="45700" rIns="91425" bIns="45700" anchor="b"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Twentieth Century"/>
              <a:buNone/>
              <a:defRPr sz="48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i="1" dirty="0">
                <a:solidFill>
                  <a:schemeClr val="tx1"/>
                </a:solidFill>
              </a:rPr>
              <a:t>2ND INTERNATIONAL FINANCIAL FORUM: </a:t>
            </a:r>
            <a:endParaRPr lang="en-US" dirty="0">
              <a:solidFill>
                <a:schemeClr val="tx1"/>
              </a:solidFill>
            </a:endParaRPr>
          </a:p>
          <a:p>
            <a:pPr algn="ctr"/>
            <a:r>
              <a:rPr lang="en-US" sz="8000" b="1" i="1" dirty="0">
                <a:solidFill>
                  <a:schemeClr val="tx1"/>
                </a:solidFill>
              </a:rPr>
              <a:t>“CLIMATE CHANGE, FINANCIAL MARKETS AND SYSTEMIC RISKS: WHAT EXPECTATIONS FOR THE NEXT DECADES?" </a:t>
            </a:r>
            <a:endParaRPr lang="en-US" sz="8000" b="1" dirty="0">
              <a:solidFill>
                <a:schemeClr val="tx1"/>
              </a:solidFill>
            </a:endParaRPr>
          </a:p>
          <a:p>
            <a:pPr algn="ctr"/>
            <a:r>
              <a:rPr lang="en-US" b="1" dirty="0">
                <a:solidFill>
                  <a:schemeClr val="tx1"/>
                </a:solidFill>
              </a:rPr>
              <a:t>Center of Research in Economics of Grenoble (CREG-UGA) &amp; Institute of Economics and Finance (UMCS) </a:t>
            </a:r>
            <a:r>
              <a:rPr lang="en-US" b="1" dirty="0" err="1">
                <a:solidFill>
                  <a:schemeClr val="tx1"/>
                </a:solidFill>
              </a:rPr>
              <a:t>Universite</a:t>
            </a:r>
            <a:r>
              <a:rPr lang="en-US" b="1" dirty="0">
                <a:solidFill>
                  <a:schemeClr val="tx1"/>
                </a:solidFill>
              </a:rPr>
              <a:t>́ Grenoble Alpes (UGA), Saint </a:t>
            </a:r>
            <a:r>
              <a:rPr lang="en-US" b="1" dirty="0" err="1">
                <a:solidFill>
                  <a:schemeClr val="tx1"/>
                </a:solidFill>
              </a:rPr>
              <a:t>Martin-d’Hères</a:t>
            </a:r>
            <a:r>
              <a:rPr lang="en-US" b="1" dirty="0">
                <a:solidFill>
                  <a:schemeClr val="tx1"/>
                </a:solidFill>
              </a:rPr>
              <a:t> Campus, Grenoble, France, 26-28 June 2023 Onsite (Grenoble) and online participation</a:t>
            </a:r>
            <a:endParaRPr lang="en-US" dirty="0">
              <a:effectLst/>
            </a:endParaRPr>
          </a:p>
        </p:txBody>
      </p:sp>
    </p:spTree>
    <p:extLst>
      <p:ext uri="{BB962C8B-B14F-4D97-AF65-F5344CB8AC3E}">
        <p14:creationId xmlns:p14="http://schemas.microsoft.com/office/powerpoint/2010/main" val="417900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2.2. Support Mechanism (</a:t>
            </a:r>
            <a:r>
              <a:rPr lang="en-US" dirty="0">
                <a:solidFill>
                  <a:schemeClr val="bg1"/>
                </a:solidFill>
              </a:rPr>
              <a:t>CONT</a:t>
            </a:r>
            <a:r>
              <a:rPr lang="en-US" b="1" dirty="0">
                <a:solidFill>
                  <a:schemeClr val="bg1"/>
                </a:solidFill>
              </a:rPr>
              <a:t>)</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a:bodyPr>
          <a:lstStyle/>
          <a:p>
            <a:pPr marL="0" indent="0" algn="just">
              <a:buNone/>
            </a:pPr>
            <a:endParaRPr lang="en-US" dirty="0"/>
          </a:p>
          <a:p>
            <a:pPr marL="0" indent="0" algn="just">
              <a:buNone/>
            </a:pPr>
            <a:endParaRPr lang="en-US" dirty="0"/>
          </a:p>
          <a:p>
            <a:pPr marL="0" indent="0">
              <a:buNone/>
            </a:pPr>
            <a:endParaRPr lang="en-US" dirty="0"/>
          </a:p>
          <a:p>
            <a:endParaRPr lang="en-US" dirty="0"/>
          </a:p>
          <a:p>
            <a:endParaRPr lang="en-US" dirty="0"/>
          </a:p>
          <a:p>
            <a:endParaRPr lang="en-US" dirty="0"/>
          </a:p>
          <a:p>
            <a:endParaRPr lang="en-US" dirty="0"/>
          </a:p>
          <a:p>
            <a:endParaRPr lang="en-US" sz="1100" b="1" dirty="0"/>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256DC3D9-5814-174B-B3A2-641DB3AD1743}"/>
              </a:ext>
            </a:extLst>
          </p:cNvPr>
          <p:cNvPicPr>
            <a:picLocks noChangeAspect="1"/>
          </p:cNvPicPr>
          <p:nvPr/>
        </p:nvPicPr>
        <p:blipFill>
          <a:blip r:embed="rId2">
            <a:duotone>
              <a:prstClr val="black"/>
              <a:schemeClr val="accent5">
                <a:tint val="45000"/>
                <a:satMod val="400000"/>
              </a:schemeClr>
            </a:duotone>
            <a:lum contrast="40000"/>
          </a:blip>
          <a:stretch>
            <a:fillRect/>
          </a:stretch>
        </p:blipFill>
        <p:spPr>
          <a:xfrm>
            <a:off x="2519464" y="904672"/>
            <a:ext cx="7928042" cy="5807278"/>
          </a:xfrm>
          <a:prstGeom prst="rect">
            <a:avLst/>
          </a:prstGeom>
        </p:spPr>
      </p:pic>
    </p:spTree>
    <p:extLst>
      <p:ext uri="{BB962C8B-B14F-4D97-AF65-F5344CB8AC3E}">
        <p14:creationId xmlns:p14="http://schemas.microsoft.com/office/powerpoint/2010/main" val="245533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2.2. Support Mechanism</a:t>
            </a:r>
            <a:r>
              <a:rPr lang="uk-UA" b="1" dirty="0">
                <a:solidFill>
                  <a:schemeClr val="bg1"/>
                </a:solidFill>
              </a:rPr>
              <a:t> </a:t>
            </a:r>
            <a:r>
              <a:rPr lang="en-US" b="1" dirty="0">
                <a:solidFill>
                  <a:schemeClr val="bg1"/>
                </a:solidFill>
              </a:rPr>
              <a:t>(</a:t>
            </a:r>
            <a:r>
              <a:rPr lang="en-US" dirty="0">
                <a:solidFill>
                  <a:schemeClr val="bg1"/>
                </a:solidFill>
              </a:rPr>
              <a:t>CONT</a:t>
            </a:r>
            <a:r>
              <a:rPr lang="en-US" b="1" dirty="0">
                <a:solidFill>
                  <a:schemeClr val="bg1"/>
                </a:solidFill>
              </a:rPr>
              <a:t>)</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a:bodyPr>
          <a:lstStyle/>
          <a:p>
            <a:pPr marL="0" indent="0" algn="just">
              <a:buNone/>
            </a:pPr>
            <a:endParaRPr lang="en-US" dirty="0"/>
          </a:p>
          <a:p>
            <a:pPr marL="0" indent="0" algn="just">
              <a:buNone/>
            </a:pPr>
            <a:endParaRPr lang="en-US" dirty="0"/>
          </a:p>
          <a:p>
            <a:pPr marL="0" indent="0">
              <a:buNone/>
            </a:pPr>
            <a:endParaRPr lang="en-US" dirty="0"/>
          </a:p>
          <a:p>
            <a:endParaRPr lang="en-US" dirty="0"/>
          </a:p>
          <a:p>
            <a:endParaRPr lang="en-US" dirty="0"/>
          </a:p>
          <a:p>
            <a:endParaRPr lang="en-US" dirty="0"/>
          </a:p>
          <a:p>
            <a:endParaRPr lang="en-US" dirty="0"/>
          </a:p>
          <a:p>
            <a:endParaRPr lang="en-US" sz="1100" b="1"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8045705B-9B1B-5247-8EB7-1C6BEC57FCEF}"/>
              </a:ext>
            </a:extLst>
          </p:cNvPr>
          <p:cNvPicPr>
            <a:picLocks noChangeAspect="1"/>
          </p:cNvPicPr>
          <p:nvPr/>
        </p:nvPicPr>
        <p:blipFill>
          <a:blip r:embed="rId2">
            <a:duotone>
              <a:prstClr val="black"/>
              <a:schemeClr val="accent5">
                <a:tint val="45000"/>
                <a:satMod val="400000"/>
              </a:schemeClr>
            </a:duotone>
            <a:lum contrast="40000"/>
          </a:blip>
          <a:stretch>
            <a:fillRect/>
          </a:stretch>
        </p:blipFill>
        <p:spPr>
          <a:xfrm>
            <a:off x="2236573" y="904672"/>
            <a:ext cx="8316097" cy="5813628"/>
          </a:xfrm>
          <a:prstGeom prst="rect">
            <a:avLst/>
          </a:prstGeom>
        </p:spPr>
      </p:pic>
    </p:spTree>
    <p:extLst>
      <p:ext uri="{BB962C8B-B14F-4D97-AF65-F5344CB8AC3E}">
        <p14:creationId xmlns:p14="http://schemas.microsoft.com/office/powerpoint/2010/main" val="112318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2.2. Support Mechanism</a:t>
            </a:r>
            <a:r>
              <a:rPr lang="uk-UA" b="1" dirty="0">
                <a:solidFill>
                  <a:schemeClr val="bg1"/>
                </a:solidFill>
              </a:rPr>
              <a:t> </a:t>
            </a:r>
            <a:r>
              <a:rPr lang="en-US" b="1" dirty="0">
                <a:solidFill>
                  <a:schemeClr val="bg1"/>
                </a:solidFill>
              </a:rPr>
              <a:t>- data availability</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879676" y="904672"/>
            <a:ext cx="6146157" cy="5807412"/>
          </a:xfrm>
        </p:spPr>
        <p:txBody>
          <a:bodyPr>
            <a:normAutofit fontScale="62500" lnSpcReduction="20000"/>
          </a:bodyPr>
          <a:lstStyle/>
          <a:p>
            <a:pPr algn="just"/>
            <a:r>
              <a:rPr lang="en-US" dirty="0"/>
              <a:t>Data on fossil fuel subsidies are being collected nationally, by governments and other institutions, and internationally, through peer-reviews and by intergovernmental organizations.</a:t>
            </a:r>
          </a:p>
          <a:p>
            <a:pPr algn="just"/>
            <a:r>
              <a:rPr lang="en-US" dirty="0"/>
              <a:t>The IEA, IMF and OECD are regularly collecting data on production or consumption subsidies to build up international databases. </a:t>
            </a:r>
          </a:p>
          <a:p>
            <a:pPr algn="just"/>
            <a:r>
              <a:rPr lang="en-US" dirty="0"/>
              <a:t>The measurement of EHS requires some degree of judgement by the analyst. Some Support Mechanisms are simple to measure, while others involve complex calculations, detailed data, and sometimes simplifying assumptions. </a:t>
            </a:r>
          </a:p>
          <a:p>
            <a:pPr algn="just"/>
            <a:r>
              <a:rPr lang="en-US" dirty="0"/>
              <a:t>The UNEP/IISD* analysis of the 4 basic support mechanisms showed that there are large differences in terms of data availability, complexity of calculation, and acceptance by governments and researchers. Nevertheless it is recommended to use 4 basic support mechanisms for a comprehensive database to identifying and phasing out EHS. </a:t>
            </a:r>
          </a:p>
          <a:p>
            <a:pPr marL="0" indent="0" algn="just">
              <a:buNone/>
            </a:pPr>
            <a:endParaRPr lang="en-US" sz="1900" b="1" dirty="0"/>
          </a:p>
          <a:p>
            <a:pPr marL="0" indent="0" algn="just">
              <a:buNone/>
            </a:pPr>
            <a:r>
              <a:rPr lang="en-US" sz="1900" b="1" dirty="0"/>
              <a:t>*</a:t>
            </a:r>
            <a:r>
              <a:rPr lang="en-US" sz="1900" dirty="0"/>
              <a:t>UNEP (2019). Measuring Fossil Fuel Subsidies in the Context of the Sustainable Development Goals Available at</a:t>
            </a:r>
            <a:r>
              <a:rPr lang="uk-UA" sz="1900" dirty="0"/>
              <a:t>:</a:t>
            </a:r>
            <a:r>
              <a:rPr lang="en-US" sz="1900" dirty="0"/>
              <a:t> </a:t>
            </a:r>
            <a:r>
              <a:rPr lang="en-US" sz="1900" dirty="0">
                <a:hlinkClick r:id="rId2"/>
              </a:rPr>
              <a:t>https://www.unep.org/resources/report/measuring-fossil-fuel-subsidies-context-sustainable-development-goals</a:t>
            </a:r>
            <a:r>
              <a:rPr lang="en-US" sz="1900" dirty="0"/>
              <a:t> </a:t>
            </a:r>
          </a:p>
          <a:p>
            <a:pPr marL="0" indent="0" algn="just">
              <a:buNone/>
            </a:pPr>
            <a:endParaRPr lang="en-US" dirty="0"/>
          </a:p>
          <a:p>
            <a:pPr marL="0" indent="0" algn="just">
              <a:buNone/>
            </a:pPr>
            <a:endParaRPr lang="en-US" dirty="0"/>
          </a:p>
          <a:p>
            <a:pPr marL="0" indent="0">
              <a:buNone/>
            </a:pPr>
            <a:endParaRPr lang="en-US" dirty="0"/>
          </a:p>
          <a:p>
            <a:endParaRPr lang="en-US" dirty="0"/>
          </a:p>
          <a:p>
            <a:endParaRPr lang="en-US" dirty="0"/>
          </a:p>
          <a:p>
            <a:endParaRPr lang="en-US" dirty="0"/>
          </a:p>
          <a:p>
            <a:endParaRPr lang="en-US" dirty="0"/>
          </a:p>
          <a:p>
            <a:endParaRPr lang="en-US" sz="1100" b="1" dirty="0"/>
          </a:p>
          <a:p>
            <a:pPr marL="0" indent="0">
              <a:buNone/>
            </a:pPr>
            <a:endParaRPr lang="en-US" dirty="0"/>
          </a:p>
          <a:p>
            <a:endParaRPr lang="en-US" dirty="0"/>
          </a:p>
        </p:txBody>
      </p:sp>
      <p:sp>
        <p:nvSpPr>
          <p:cNvPr id="6" name="Content Placeholder 2">
            <a:extLst>
              <a:ext uri="{FF2B5EF4-FFF2-40B4-BE49-F238E27FC236}">
                <a16:creationId xmlns:a16="http://schemas.microsoft.com/office/drawing/2014/main" id="{76E55F85-FD14-BE46-87C1-CA1537EC08D6}"/>
              </a:ext>
            </a:extLst>
          </p:cNvPr>
          <p:cNvSpPr txBox="1">
            <a:spLocks/>
          </p:cNvSpPr>
          <p:nvPr/>
        </p:nvSpPr>
        <p:spPr>
          <a:xfrm>
            <a:off x="1293812" y="1057072"/>
            <a:ext cx="10327499" cy="58074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endParaRPr lang="en-US" dirty="0"/>
          </a:p>
        </p:txBody>
      </p:sp>
      <p:pic>
        <p:nvPicPr>
          <p:cNvPr id="7" name="Picture 6">
            <a:extLst>
              <a:ext uri="{FF2B5EF4-FFF2-40B4-BE49-F238E27FC236}">
                <a16:creationId xmlns:a16="http://schemas.microsoft.com/office/drawing/2014/main" id="{FB4CB49B-BA47-E448-9A5D-24A945AF868A}"/>
              </a:ext>
            </a:extLst>
          </p:cNvPr>
          <p:cNvPicPr>
            <a:picLocks noChangeAspect="1"/>
          </p:cNvPicPr>
          <p:nvPr/>
        </p:nvPicPr>
        <p:blipFill>
          <a:blip r:embed="rId3"/>
          <a:stretch>
            <a:fillRect/>
          </a:stretch>
        </p:blipFill>
        <p:spPr>
          <a:xfrm>
            <a:off x="7138454" y="1057071"/>
            <a:ext cx="4952096" cy="4452478"/>
          </a:xfrm>
          <a:prstGeom prst="rect">
            <a:avLst/>
          </a:prstGeom>
        </p:spPr>
      </p:pic>
    </p:spTree>
    <p:extLst>
      <p:ext uri="{BB962C8B-B14F-4D97-AF65-F5344CB8AC3E}">
        <p14:creationId xmlns:p14="http://schemas.microsoft.com/office/powerpoint/2010/main" val="23714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282102"/>
          </a:xfrm>
        </p:spPr>
        <p:txBody>
          <a:bodyPr>
            <a:noAutofit/>
          </a:bodyPr>
          <a:lstStyle/>
          <a:p>
            <a:r>
              <a:rPr lang="en-US" sz="2400" b="1" dirty="0">
                <a:solidFill>
                  <a:schemeClr val="bg1"/>
                </a:solidFill>
              </a:rPr>
              <a:t>2. classification criteria for the EHS database</a:t>
            </a:r>
            <a:br>
              <a:rPr lang="en-US" sz="2400" b="1" dirty="0">
                <a:solidFill>
                  <a:schemeClr val="bg1"/>
                </a:solidFill>
              </a:rPr>
            </a:br>
            <a:r>
              <a:rPr lang="en-US" sz="2400" b="1" dirty="0">
                <a:solidFill>
                  <a:schemeClr val="bg1"/>
                </a:solidFill>
              </a:rPr>
              <a:t>2.2. Support Mechanism</a:t>
            </a:r>
            <a:r>
              <a:rPr lang="uk-UA" sz="2400" b="1" dirty="0">
                <a:solidFill>
                  <a:schemeClr val="bg1"/>
                </a:solidFill>
              </a:rPr>
              <a:t> </a:t>
            </a:r>
            <a:r>
              <a:rPr lang="en-US" sz="2400" b="1" dirty="0">
                <a:solidFill>
                  <a:schemeClr val="bg1"/>
                </a:solidFill>
              </a:rPr>
              <a:t>– How to measure different types of EHS</a:t>
            </a:r>
            <a:endParaRPr lang="en-US" sz="2400"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879675" y="710119"/>
            <a:ext cx="10741635" cy="6001965"/>
          </a:xfrm>
        </p:spPr>
        <p:txBody>
          <a:bodyPr>
            <a:normAutofit fontScale="92500" lnSpcReduction="20000"/>
          </a:bodyPr>
          <a:lstStyle/>
          <a:p>
            <a:pPr marL="0" indent="0" algn="just">
              <a:buNone/>
            </a:pPr>
            <a:r>
              <a:rPr lang="en-US" sz="2000" dirty="0"/>
              <a:t> </a:t>
            </a:r>
            <a:r>
              <a:rPr lang="en-US" sz="1400" dirty="0"/>
              <a:t>Eurostat summarizes and briefly describes the different types EHS (definition of PEDs (‘potentially environmentally damaging subsidies’) is used) in each case explaining or proposing how they could be measured (table). It is useful methodological approach while assessment of </a:t>
            </a:r>
            <a:r>
              <a:rPr lang="en-US" sz="1200" dirty="0"/>
              <a:t>EHS.</a:t>
            </a:r>
          </a:p>
          <a:p>
            <a:pPr marL="0" indent="0" algn="just">
              <a:buNone/>
            </a:pPr>
            <a:endParaRPr lang="en-US" sz="1400" b="1" dirty="0"/>
          </a:p>
          <a:p>
            <a:pPr marL="0" indent="0" algn="just">
              <a:buNone/>
            </a:pPr>
            <a:endParaRPr lang="en-US" sz="1400" b="1" dirty="0"/>
          </a:p>
          <a:p>
            <a:pPr marL="0" indent="0" algn="just">
              <a:buNone/>
            </a:pPr>
            <a:endParaRPr lang="en-US" sz="14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endParaRPr lang="en-US" sz="1900" b="1" dirty="0"/>
          </a:p>
          <a:p>
            <a:pPr marL="0" indent="0" algn="just">
              <a:buNone/>
            </a:pPr>
            <a:r>
              <a:rPr lang="en-US" sz="1400" dirty="0"/>
              <a:t> </a:t>
            </a:r>
            <a:endParaRPr lang="en-US" sz="1600" dirty="0"/>
          </a:p>
          <a:p>
            <a:pPr marL="0" indent="0" algn="just">
              <a:buNone/>
            </a:pPr>
            <a:r>
              <a:rPr lang="en-US" sz="1200" b="1" dirty="0"/>
              <a:t>*</a:t>
            </a:r>
            <a:r>
              <a:rPr lang="en-US" sz="1200" dirty="0"/>
              <a:t> Eurostat (2019) Potentially environmentally harmful subsidies – definitions and approaches for measurement [draft of 4 October 2019] Available at</a:t>
            </a:r>
            <a:r>
              <a:rPr lang="uk-UA" sz="1200" dirty="0"/>
              <a:t>:</a:t>
            </a:r>
            <a:r>
              <a:rPr lang="en-US" sz="1200" dirty="0"/>
              <a:t> </a:t>
            </a:r>
            <a:r>
              <a:rPr lang="en-US" sz="1200" dirty="0">
                <a:hlinkClick r:id="rId2"/>
              </a:rPr>
              <a:t>https://seea.un.org/sites/seea.un.org/files/harmful_subsidies_definitions_and_approaches_for_measurement_0.pdf</a:t>
            </a:r>
            <a:endParaRPr lang="en-US" sz="1200" dirty="0"/>
          </a:p>
          <a:p>
            <a:pPr marL="0" indent="0">
              <a:buNone/>
            </a:pPr>
            <a:endParaRPr lang="en-US" dirty="0"/>
          </a:p>
          <a:p>
            <a:endParaRPr lang="en-US" dirty="0"/>
          </a:p>
          <a:p>
            <a:endParaRPr lang="en-US" dirty="0"/>
          </a:p>
          <a:p>
            <a:endParaRPr lang="en-US" dirty="0"/>
          </a:p>
          <a:p>
            <a:endParaRPr lang="en-US" dirty="0"/>
          </a:p>
          <a:p>
            <a:endParaRPr lang="en-US" sz="1100" b="1" dirty="0"/>
          </a:p>
          <a:p>
            <a:pPr marL="0" indent="0">
              <a:buNone/>
            </a:pPr>
            <a:endParaRPr lang="en-US" dirty="0"/>
          </a:p>
          <a:p>
            <a:endParaRPr lang="en-US" dirty="0"/>
          </a:p>
        </p:txBody>
      </p:sp>
      <p:sp>
        <p:nvSpPr>
          <p:cNvPr id="6" name="Content Placeholder 2">
            <a:extLst>
              <a:ext uri="{FF2B5EF4-FFF2-40B4-BE49-F238E27FC236}">
                <a16:creationId xmlns:a16="http://schemas.microsoft.com/office/drawing/2014/main" id="{76E55F85-FD14-BE46-87C1-CA1537EC08D6}"/>
              </a:ext>
            </a:extLst>
          </p:cNvPr>
          <p:cNvSpPr txBox="1">
            <a:spLocks/>
          </p:cNvSpPr>
          <p:nvPr/>
        </p:nvSpPr>
        <p:spPr>
          <a:xfrm>
            <a:off x="1293812" y="1057072"/>
            <a:ext cx="10327499" cy="58074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endParaRPr lang="en-US" dirty="0"/>
          </a:p>
        </p:txBody>
      </p:sp>
      <p:pic>
        <p:nvPicPr>
          <p:cNvPr id="4" name="Picture 3">
            <a:extLst>
              <a:ext uri="{FF2B5EF4-FFF2-40B4-BE49-F238E27FC236}">
                <a16:creationId xmlns:a16="http://schemas.microsoft.com/office/drawing/2014/main" id="{ECC0F19A-F46C-2A4D-B212-B01A1F4203D5}"/>
              </a:ext>
            </a:extLst>
          </p:cNvPr>
          <p:cNvPicPr>
            <a:picLocks noChangeAspect="1"/>
          </p:cNvPicPr>
          <p:nvPr/>
        </p:nvPicPr>
        <p:blipFill>
          <a:blip r:embed="rId3"/>
          <a:stretch>
            <a:fillRect/>
          </a:stretch>
        </p:blipFill>
        <p:spPr>
          <a:xfrm>
            <a:off x="879674" y="1417833"/>
            <a:ext cx="10608915" cy="4730047"/>
          </a:xfrm>
          <a:prstGeom prst="rect">
            <a:avLst/>
          </a:prstGeom>
        </p:spPr>
      </p:pic>
    </p:spTree>
    <p:extLst>
      <p:ext uri="{BB962C8B-B14F-4D97-AF65-F5344CB8AC3E}">
        <p14:creationId xmlns:p14="http://schemas.microsoft.com/office/powerpoint/2010/main" val="149849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2.3. Support</a:t>
            </a:r>
            <a:r>
              <a:rPr lang="uk-UA" b="1" dirty="0">
                <a:solidFill>
                  <a:schemeClr val="bg1"/>
                </a:solidFill>
              </a:rPr>
              <a:t> </a:t>
            </a:r>
            <a:r>
              <a:rPr lang="en-US" b="1" dirty="0">
                <a:solidFill>
                  <a:schemeClr val="bg1"/>
                </a:solidFill>
              </a:rPr>
              <a:t>By sector</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766118" y="982494"/>
            <a:ext cx="7891499" cy="5729589"/>
          </a:xfrm>
        </p:spPr>
        <p:txBody>
          <a:bodyPr>
            <a:normAutofit fontScale="77500" lnSpcReduction="20000"/>
          </a:bodyPr>
          <a:lstStyle/>
          <a:p>
            <a:pPr algn="just"/>
            <a:r>
              <a:rPr lang="en-US" dirty="0"/>
              <a:t>Understanding the structure of the beneficiaries is important for the organization of reforming EHS. It shows some trends in terms of economic sectors benefitting the most from the different EHS.</a:t>
            </a:r>
          </a:p>
          <a:p>
            <a:pPr algn="just"/>
            <a:r>
              <a:rPr lang="en-US" dirty="0"/>
              <a:t>It is obvious that in most cases that several sectors could be selected for the same subsidy. </a:t>
            </a:r>
          </a:p>
          <a:p>
            <a:pPr algn="just"/>
            <a:r>
              <a:rPr lang="en-US" dirty="0"/>
              <a:t>This classification criteria allows the identification of beneficiaries that would be impacted by EHS phasing out.</a:t>
            </a:r>
          </a:p>
          <a:p>
            <a:pPr algn="just"/>
            <a:r>
              <a:rPr lang="en-US" dirty="0"/>
              <a:t>It is proposed to use the Nomenclature of Economic Activities  classification (NACERev2*) while identifying the key sectors of economy supported by EHS. </a:t>
            </a:r>
          </a:p>
          <a:p>
            <a:pPr marL="0" indent="0" algn="just">
              <a:buNone/>
            </a:pPr>
            <a:endParaRPr lang="en-US" dirty="0"/>
          </a:p>
          <a:p>
            <a:endParaRPr lang="en-US" sz="1100" b="1" dirty="0"/>
          </a:p>
          <a:p>
            <a:pPr marL="0" indent="0">
              <a:buNone/>
            </a:pPr>
            <a:r>
              <a:rPr lang="en-US" sz="1700" dirty="0"/>
              <a:t>  </a:t>
            </a:r>
            <a:endParaRPr lang="en-US" sz="600" dirty="0"/>
          </a:p>
          <a:p>
            <a:pPr marL="0" indent="0" algn="just">
              <a:buNone/>
            </a:pPr>
            <a:r>
              <a:rPr lang="en-US" sz="1700" dirty="0"/>
              <a:t> *The Statistical classification of economic activities in the European Community, abbreviated as NACE, is the classification of economic activities in the European Union (EU); the term NACE is derived from the French Nomenclature </a:t>
            </a:r>
            <a:r>
              <a:rPr lang="en-US" sz="1700" dirty="0" err="1"/>
              <a:t>statistique</a:t>
            </a:r>
            <a:r>
              <a:rPr lang="en-US" sz="1700" dirty="0"/>
              <a:t> des </a:t>
            </a:r>
            <a:r>
              <a:rPr lang="en-US" sz="1700" dirty="0" err="1"/>
              <a:t>activités</a:t>
            </a:r>
            <a:r>
              <a:rPr lang="en-US" sz="1700" dirty="0"/>
              <a:t> </a:t>
            </a:r>
            <a:r>
              <a:rPr lang="en-US" sz="1700" dirty="0" err="1"/>
              <a:t>économiques</a:t>
            </a:r>
            <a:r>
              <a:rPr lang="en-US" sz="1700" dirty="0"/>
              <a:t> </a:t>
            </a:r>
            <a:r>
              <a:rPr lang="en-US" sz="1700" dirty="0" err="1"/>
              <a:t>dans</a:t>
            </a:r>
            <a:r>
              <a:rPr lang="en-US" sz="1700" dirty="0"/>
              <a:t> la </a:t>
            </a:r>
            <a:r>
              <a:rPr lang="en-US" sz="1700" dirty="0" err="1"/>
              <a:t>Communauté</a:t>
            </a:r>
            <a:r>
              <a:rPr lang="en-US" sz="1700" dirty="0"/>
              <a:t> </a:t>
            </a:r>
            <a:r>
              <a:rPr lang="en-US" sz="1700" dirty="0" err="1"/>
              <a:t>européenne</a:t>
            </a:r>
            <a:r>
              <a:rPr lang="en-US" sz="1700" dirty="0"/>
              <a:t>. The complete list of NACE codes is available here: </a:t>
            </a:r>
            <a:r>
              <a:rPr lang="en-US" sz="1700" dirty="0">
                <a:hlinkClick r:id="rId2"/>
              </a:rPr>
              <a:t>https://ec.europa.eu/competition/mergers/cases/index/nace_all.html</a:t>
            </a:r>
            <a:r>
              <a:rPr lang="en-US" sz="1700" dirty="0"/>
              <a:t>   </a:t>
            </a:r>
          </a:p>
          <a:p>
            <a:pPr marL="0" indent="0">
              <a:buNone/>
            </a:pPr>
            <a:endParaRPr lang="en-US" dirty="0"/>
          </a:p>
        </p:txBody>
      </p:sp>
      <p:pic>
        <p:nvPicPr>
          <p:cNvPr id="4" name="Picture 3">
            <a:extLst>
              <a:ext uri="{FF2B5EF4-FFF2-40B4-BE49-F238E27FC236}">
                <a16:creationId xmlns:a16="http://schemas.microsoft.com/office/drawing/2014/main" id="{89DEA791-40AA-4841-8A73-56F8E72898C1}"/>
              </a:ext>
            </a:extLst>
          </p:cNvPr>
          <p:cNvPicPr>
            <a:picLocks noChangeAspect="1"/>
          </p:cNvPicPr>
          <p:nvPr/>
        </p:nvPicPr>
        <p:blipFill>
          <a:blip r:embed="rId3">
            <a:duotone>
              <a:prstClr val="black"/>
              <a:schemeClr val="accent5">
                <a:tint val="45000"/>
                <a:satMod val="400000"/>
              </a:schemeClr>
            </a:duotone>
            <a:lum contrast="20000"/>
          </a:blip>
          <a:stretch>
            <a:fillRect/>
          </a:stretch>
        </p:blipFill>
        <p:spPr>
          <a:xfrm>
            <a:off x="8773297" y="632567"/>
            <a:ext cx="3211179" cy="6079517"/>
          </a:xfrm>
          <a:prstGeom prst="rect">
            <a:avLst/>
          </a:prstGeom>
        </p:spPr>
      </p:pic>
    </p:spTree>
    <p:extLst>
      <p:ext uri="{BB962C8B-B14F-4D97-AF65-F5344CB8AC3E}">
        <p14:creationId xmlns:p14="http://schemas.microsoft.com/office/powerpoint/2010/main" val="118252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581294"/>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2.4.</a:t>
            </a:r>
            <a:r>
              <a:rPr lang="en-US" b="1" dirty="0"/>
              <a:t> </a:t>
            </a:r>
            <a:r>
              <a:rPr lang="en-US" b="1" dirty="0">
                <a:solidFill>
                  <a:schemeClr val="bg1"/>
                </a:solidFill>
              </a:rPr>
              <a:t>Type of Beneficiary</a:t>
            </a:r>
            <a:br>
              <a:rPr lang="en-US" sz="2800" dirty="0"/>
            </a:b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1052274"/>
            <a:ext cx="10412156" cy="5659810"/>
          </a:xfrm>
        </p:spPr>
        <p:txBody>
          <a:bodyPr>
            <a:normAutofit fontScale="77500" lnSpcReduction="20000"/>
          </a:bodyPr>
          <a:lstStyle/>
          <a:p>
            <a:pPr algn="just"/>
            <a:r>
              <a:rPr lang="en-US" dirty="0"/>
              <a:t>Consumer and producer subsidies are frequently treated separately. The OECD isn’t currently the only organization making a statistically clear distinction between consumer and producer subsidies*. For example SDG Indicator 12.c.1 explicitly mentions subsidies to fossil fuel production and consumption.</a:t>
            </a:r>
            <a:r>
              <a:rPr lang="uk-UA" dirty="0"/>
              <a:t> </a:t>
            </a:r>
            <a:r>
              <a:rPr lang="en-US" dirty="0"/>
              <a:t>The ODI also distinguishes these two basic types**. </a:t>
            </a:r>
          </a:p>
          <a:p>
            <a:r>
              <a:rPr lang="en-US" sz="2600" dirty="0"/>
              <a:t>It is recommended to use the classification criteria «</a:t>
            </a:r>
            <a:r>
              <a:rPr lang="en-US" sz="2600" b="1" dirty="0"/>
              <a:t>Type of Beneficiary</a:t>
            </a:r>
            <a:r>
              <a:rPr lang="en-US" sz="2600" dirty="0"/>
              <a:t>» for a comprehensive database to identifying and phasing out EHS and distinguish two basic types:</a:t>
            </a:r>
          </a:p>
          <a:p>
            <a:pPr marL="0" indent="0">
              <a:buNone/>
            </a:pPr>
            <a:endParaRPr lang="en-US" sz="2600" dirty="0"/>
          </a:p>
          <a:p>
            <a:pPr>
              <a:buFontTx/>
              <a:buChar char="-"/>
            </a:pPr>
            <a:r>
              <a:rPr lang="en-US" sz="2600" dirty="0"/>
              <a:t>Production </a:t>
            </a:r>
          </a:p>
          <a:p>
            <a:pPr marL="0" indent="0">
              <a:buNone/>
            </a:pPr>
            <a:endParaRPr lang="en-US" sz="2600" dirty="0"/>
          </a:p>
          <a:p>
            <a:pPr>
              <a:buFontTx/>
              <a:buChar char="-"/>
            </a:pPr>
            <a:r>
              <a:rPr lang="uk-UA" sz="2600" dirty="0"/>
              <a:t>С</a:t>
            </a:r>
            <a:r>
              <a:rPr lang="en-US" sz="2600" dirty="0" err="1"/>
              <a:t>onsumption</a:t>
            </a:r>
            <a:r>
              <a:rPr lang="en-US" sz="2600" dirty="0"/>
              <a:t> </a:t>
            </a:r>
          </a:p>
          <a:p>
            <a:pPr marL="0" indent="0">
              <a:buNone/>
            </a:pPr>
            <a:endParaRPr lang="en-US" sz="2600" dirty="0"/>
          </a:p>
          <a:p>
            <a:pPr marL="0" indent="0" algn="just">
              <a:buNone/>
            </a:pPr>
            <a:r>
              <a:rPr lang="en-US" sz="1400" b="1" dirty="0"/>
              <a:t>*</a:t>
            </a:r>
            <a:r>
              <a:rPr lang="en-US" sz="1400" dirty="0"/>
              <a:t>UNEP (2019). Measuring Fossil Fuel Subsidies in the Context of the Sustainable Development Goals. Available at</a:t>
            </a:r>
            <a:r>
              <a:rPr lang="uk-UA" sz="1400" dirty="0"/>
              <a:t>:</a:t>
            </a:r>
            <a:r>
              <a:rPr lang="en-US" sz="1400" dirty="0"/>
              <a:t> </a:t>
            </a:r>
            <a:r>
              <a:rPr lang="en-US" sz="1400" dirty="0">
                <a:hlinkClick r:id="rId2"/>
              </a:rPr>
              <a:t>https://www.unep.org/resources/report/measuring-fossil-fuel-subsidies-context-sustainable-development-goals</a:t>
            </a:r>
            <a:r>
              <a:rPr lang="en-US" sz="1400" dirty="0"/>
              <a:t> </a:t>
            </a:r>
            <a:endParaRPr lang="uk-UA" sz="1400" dirty="0"/>
          </a:p>
          <a:p>
            <a:pPr marL="0" indent="0" algn="just">
              <a:buNone/>
            </a:pPr>
            <a:r>
              <a:rPr lang="en-US" sz="1400" dirty="0"/>
              <a:t>**Phase-out 2020: monitoring Europe’s fossil fuel subsidies. Available at</a:t>
            </a:r>
            <a:r>
              <a:rPr lang="uk-UA" sz="1400" dirty="0"/>
              <a:t>:</a:t>
            </a:r>
            <a:r>
              <a:rPr lang="en-US" sz="1400" dirty="0"/>
              <a:t> </a:t>
            </a:r>
            <a:r>
              <a:rPr lang="en-US" sz="1400" dirty="0">
                <a:hlinkClick r:id="rId3"/>
              </a:rPr>
              <a:t>https://cdn.odi.org/media/documents/11777.pdf</a:t>
            </a:r>
            <a:r>
              <a:rPr lang="en-US" sz="1400" dirty="0"/>
              <a:t> </a:t>
            </a:r>
          </a:p>
          <a:p>
            <a:endParaRPr lang="en-US" dirty="0"/>
          </a:p>
          <a:p>
            <a:endParaRPr lang="en-US" dirty="0"/>
          </a:p>
        </p:txBody>
      </p:sp>
      <p:pic>
        <p:nvPicPr>
          <p:cNvPr id="5" name="Picture 4">
            <a:extLst>
              <a:ext uri="{FF2B5EF4-FFF2-40B4-BE49-F238E27FC236}">
                <a16:creationId xmlns:a16="http://schemas.microsoft.com/office/drawing/2014/main" id="{474BB783-9824-A742-A605-DA6A1963EA68}"/>
              </a:ext>
            </a:extLst>
          </p:cNvPr>
          <p:cNvPicPr>
            <a:picLocks noChangeAspect="1"/>
          </p:cNvPicPr>
          <p:nvPr/>
        </p:nvPicPr>
        <p:blipFill rotWithShape="1">
          <a:blip r:embed="rId4" cstate="screen">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04992" y="3408101"/>
            <a:ext cx="2942498" cy="1234412"/>
          </a:xfrm>
          <a:prstGeom prst="rect">
            <a:avLst/>
          </a:prstGeom>
        </p:spPr>
      </p:pic>
      <p:pic>
        <p:nvPicPr>
          <p:cNvPr id="6" name="Picture 5">
            <a:extLst>
              <a:ext uri="{FF2B5EF4-FFF2-40B4-BE49-F238E27FC236}">
                <a16:creationId xmlns:a16="http://schemas.microsoft.com/office/drawing/2014/main" id="{70A8FC35-76FC-D242-AAA3-8AB10F8EB869}"/>
              </a:ext>
            </a:extLst>
          </p:cNvPr>
          <p:cNvPicPr>
            <a:picLocks noChangeAspect="1"/>
          </p:cNvPicPr>
          <p:nvPr/>
        </p:nvPicPr>
        <p:blipFill rotWithShape="1">
          <a:blip r:embed="rId6" cstate="screen">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6149543" y="4337222"/>
            <a:ext cx="3010929" cy="1445741"/>
          </a:xfrm>
          <a:prstGeom prst="rect">
            <a:avLst/>
          </a:prstGeom>
        </p:spPr>
      </p:pic>
    </p:spTree>
    <p:extLst>
      <p:ext uri="{BB962C8B-B14F-4D97-AF65-F5344CB8AC3E}">
        <p14:creationId xmlns:p14="http://schemas.microsoft.com/office/powerpoint/2010/main" val="3422436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272375"/>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sz="2700" b="1" dirty="0">
                <a:solidFill>
                  <a:schemeClr val="bg1"/>
                </a:solidFill>
              </a:rPr>
              <a:t>2.5. Not recommended items of classification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fontScale="92500" lnSpcReduction="20000"/>
          </a:bodyPr>
          <a:lstStyle/>
          <a:p>
            <a:pPr marL="0" indent="0">
              <a:buNone/>
            </a:pPr>
            <a:r>
              <a:rPr lang="en-US" sz="3800" b="1" dirty="0"/>
              <a:t>Fuel type</a:t>
            </a:r>
          </a:p>
          <a:p>
            <a:r>
              <a:rPr lang="en-US" dirty="0"/>
              <a:t>The range of fuels covered by the different of FFS/EHS inventories comprises both primary fossil-fuel commodities (e.g. crude oil, natural gas, coal, and peat) and secondary refined or processed products (e.g. diesel fuel, gasoline, kerosene, and coal briquettes). </a:t>
            </a:r>
          </a:p>
          <a:p>
            <a:r>
              <a:rPr lang="en-US" dirty="0"/>
              <a:t>Taking into account the interrelation between  fossil fuel subsidies / energy subsidies / environmentally harmful subsidies and considering that the EHS cover much wider scope than just fuel it is not recommended to use </a:t>
            </a:r>
            <a:r>
              <a:rPr lang="uk-UA" dirty="0"/>
              <a:t>«</a:t>
            </a:r>
            <a:r>
              <a:rPr lang="en-US" dirty="0"/>
              <a:t>Fuel type</a:t>
            </a:r>
            <a:r>
              <a:rPr lang="uk-UA" dirty="0"/>
              <a:t>»</a:t>
            </a:r>
            <a:r>
              <a:rPr lang="en-US" dirty="0"/>
              <a:t> as classification criteria for the EHS database.</a:t>
            </a:r>
          </a:p>
          <a:p>
            <a:pPr marL="0" indent="0">
              <a:buNone/>
            </a:pPr>
            <a:r>
              <a:rPr lang="en-US" sz="4400" b="1" dirty="0"/>
              <a:t>Inaction</a:t>
            </a:r>
          </a:p>
          <a:p>
            <a:r>
              <a:rPr lang="en-US" dirty="0"/>
              <a:t>Inaction can also be considered as an EHS item. </a:t>
            </a:r>
          </a:p>
          <a:p>
            <a:r>
              <a:rPr lang="en-US" dirty="0"/>
              <a:t>In most of the cases it is possible assess qualitatively the different impacts of inaction as EHS, as quantitative data is scarcely unavailable.</a:t>
            </a:r>
          </a:p>
          <a:p>
            <a:endParaRPr lang="en-US" sz="1100" b="1" dirty="0"/>
          </a:p>
          <a:p>
            <a:endParaRPr lang="en-US" dirty="0"/>
          </a:p>
          <a:p>
            <a:endParaRPr lang="en-US" dirty="0"/>
          </a:p>
        </p:txBody>
      </p:sp>
    </p:spTree>
    <p:extLst>
      <p:ext uri="{BB962C8B-B14F-4D97-AF65-F5344CB8AC3E}">
        <p14:creationId xmlns:p14="http://schemas.microsoft.com/office/powerpoint/2010/main" val="3480363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1626-C8F9-9247-8A6E-3A6EAEDEF004}"/>
              </a:ext>
            </a:extLst>
          </p:cNvPr>
          <p:cNvSpPr>
            <a:spLocks noGrp="1"/>
          </p:cNvSpPr>
          <p:nvPr>
            <p:ph type="title"/>
          </p:nvPr>
        </p:nvSpPr>
        <p:spPr>
          <a:xfrm>
            <a:off x="1024681" y="219684"/>
            <a:ext cx="10162128" cy="753082"/>
          </a:xfrm>
        </p:spPr>
        <p:txBody>
          <a:bodyPr>
            <a:noAutofit/>
          </a:bodyPr>
          <a:lstStyle/>
          <a:p>
            <a:r>
              <a:rPr lang="en-US" sz="2400" b="1" dirty="0">
                <a:solidFill>
                  <a:schemeClr val="bg1"/>
                </a:solidFill>
              </a:rPr>
              <a:t>2. DRAFT of classification criteria for the EHS database</a:t>
            </a:r>
            <a:endParaRPr lang="en-US" sz="2400" dirty="0"/>
          </a:p>
        </p:txBody>
      </p:sp>
      <p:pic>
        <p:nvPicPr>
          <p:cNvPr id="5" name="Content Placeholder 4">
            <a:extLst>
              <a:ext uri="{FF2B5EF4-FFF2-40B4-BE49-F238E27FC236}">
                <a16:creationId xmlns:a16="http://schemas.microsoft.com/office/drawing/2014/main" id="{76D62A2F-F5F3-9D4F-B5A7-5322F3176F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4582" y="796419"/>
            <a:ext cx="10708551" cy="5925394"/>
          </a:xfrm>
        </p:spPr>
      </p:pic>
    </p:spTree>
    <p:extLst>
      <p:ext uri="{BB962C8B-B14F-4D97-AF65-F5344CB8AC3E}">
        <p14:creationId xmlns:p14="http://schemas.microsoft.com/office/powerpoint/2010/main" val="120693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70A8-DE45-E14A-B9B4-B8D8E2BC7A01}"/>
              </a:ext>
            </a:extLst>
          </p:cNvPr>
          <p:cNvSpPr>
            <a:spLocks noGrp="1"/>
          </p:cNvSpPr>
          <p:nvPr>
            <p:ph type="title"/>
          </p:nvPr>
        </p:nvSpPr>
        <p:spPr>
          <a:xfrm>
            <a:off x="1151140" y="229411"/>
            <a:ext cx="9905998" cy="782265"/>
          </a:xfrm>
        </p:spPr>
        <p:txBody>
          <a:bodyPr/>
          <a:lstStyle/>
          <a:p>
            <a:r>
              <a:rPr lang="en-US" dirty="0"/>
              <a:t> </a:t>
            </a:r>
            <a:r>
              <a:rPr lang="en-US" b="1" dirty="0">
                <a:solidFill>
                  <a:schemeClr val="bg1"/>
                </a:solidFill>
              </a:rPr>
              <a:t>3. EHS identity card (meta-file)</a:t>
            </a:r>
          </a:p>
        </p:txBody>
      </p:sp>
      <p:sp>
        <p:nvSpPr>
          <p:cNvPr id="3" name="Content Placeholder 2">
            <a:extLst>
              <a:ext uri="{FF2B5EF4-FFF2-40B4-BE49-F238E27FC236}">
                <a16:creationId xmlns:a16="http://schemas.microsoft.com/office/drawing/2014/main" id="{9347E6A1-7E52-8342-BFD5-EE7FFB67AE16}"/>
              </a:ext>
            </a:extLst>
          </p:cNvPr>
          <p:cNvSpPr>
            <a:spLocks noGrp="1"/>
          </p:cNvSpPr>
          <p:nvPr>
            <p:ph idx="1"/>
          </p:nvPr>
        </p:nvSpPr>
        <p:spPr>
          <a:xfrm>
            <a:off x="1277337" y="1011676"/>
            <a:ext cx="9905999" cy="2075935"/>
          </a:xfrm>
        </p:spPr>
        <p:txBody>
          <a:bodyPr>
            <a:normAutofit fontScale="85000" lnSpcReduction="10000"/>
          </a:bodyPr>
          <a:lstStyle/>
          <a:p>
            <a:r>
              <a:rPr lang="en-US" dirty="0"/>
              <a:t>EHS identity card (meta-file) is important tool to understand the effect of the subsidy in terms of its economic, environmental and other impacts during </a:t>
            </a:r>
            <a:r>
              <a:rPr lang="en-US" b="1" dirty="0"/>
              <a:t>analysis of the potential candidates for </a:t>
            </a:r>
            <a:r>
              <a:rPr lang="en-US" dirty="0"/>
              <a:t>phase out.</a:t>
            </a:r>
          </a:p>
          <a:p>
            <a:r>
              <a:rPr lang="en-US" dirty="0"/>
              <a:t>A good understanding of the range of impacts can help policymakers understand when a political window of opportunity occurs to drive a successful process of EHS phase out </a:t>
            </a:r>
          </a:p>
          <a:p>
            <a:endParaRPr lang="en-US" dirty="0"/>
          </a:p>
          <a:p>
            <a:endParaRPr lang="en-US" dirty="0"/>
          </a:p>
          <a:p>
            <a:pPr marL="0" indent="0">
              <a:buNone/>
            </a:pPr>
            <a:endParaRPr lang="en-US" dirty="0"/>
          </a:p>
        </p:txBody>
      </p:sp>
      <p:sp>
        <p:nvSpPr>
          <p:cNvPr id="7" name="Content Placeholder 2">
            <a:extLst>
              <a:ext uri="{FF2B5EF4-FFF2-40B4-BE49-F238E27FC236}">
                <a16:creationId xmlns:a16="http://schemas.microsoft.com/office/drawing/2014/main" id="{2B2951E1-BEA0-2642-A992-8D49EB2EC914}"/>
              </a:ext>
            </a:extLst>
          </p:cNvPr>
          <p:cNvSpPr txBox="1">
            <a:spLocks/>
          </p:cNvSpPr>
          <p:nvPr/>
        </p:nvSpPr>
        <p:spPr>
          <a:xfrm>
            <a:off x="1363834" y="3087611"/>
            <a:ext cx="10412155" cy="3634465"/>
          </a:xfrm>
          <a:prstGeom prst="rect">
            <a:avLst/>
          </a:prstGeom>
        </p:spPr>
        <p:txBody>
          <a:bodyPr vert="horz" lIns="91440" tIns="45720" rIns="91440" bIns="45720" numCol="1" rtlCol="0">
            <a:normAutofit fontScale="6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3800" b="1" u="sng" dirty="0"/>
              <a:t>BASIC Features of EHS</a:t>
            </a:r>
          </a:p>
          <a:p>
            <a:r>
              <a:rPr lang="en-US" sz="3800" b="1" dirty="0"/>
              <a:t>Description of the subsidy </a:t>
            </a:r>
          </a:p>
          <a:p>
            <a:r>
              <a:rPr lang="en-US" sz="3800" b="1" dirty="0"/>
              <a:t>Impact chain </a:t>
            </a:r>
            <a:endParaRPr lang="uk-UA" sz="3800" b="1" dirty="0"/>
          </a:p>
          <a:p>
            <a:r>
              <a:rPr lang="en-US" sz="3800" b="1" dirty="0"/>
              <a:t>Environmental impacts</a:t>
            </a:r>
          </a:p>
          <a:p>
            <a:r>
              <a:rPr lang="en-US" sz="3800" b="1" dirty="0"/>
              <a:t>Budgetary impacts </a:t>
            </a:r>
          </a:p>
          <a:p>
            <a:r>
              <a:rPr lang="en-US" sz="3800" b="1" dirty="0"/>
              <a:t>Subsidy beneficiaries</a:t>
            </a:r>
            <a:endParaRPr lang="en-US" sz="3800" dirty="0"/>
          </a:p>
          <a:p>
            <a:r>
              <a:rPr lang="en-US" sz="3800" b="1" dirty="0"/>
              <a:t>Additional details concerning the subsidy </a:t>
            </a:r>
          </a:p>
          <a:p>
            <a:pPr marL="0" indent="0">
              <a:buNone/>
            </a:pPr>
            <a:endParaRPr lang="en-US" sz="6200" b="1" dirty="0"/>
          </a:p>
          <a:p>
            <a:pPr marL="0" indent="0">
              <a:buNone/>
            </a:pPr>
            <a:endParaRPr lang="uk-UA" sz="6200" b="1" dirty="0"/>
          </a:p>
          <a:p>
            <a:pPr marL="0" indent="0">
              <a:buNone/>
            </a:pPr>
            <a:endParaRPr lang="en-US" b="1" dirty="0"/>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0347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044135" y="43369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3.1. Description of the subsidy </a:t>
            </a:r>
            <a:br>
              <a:rPr lang="en-US" b="1" dirty="0">
                <a:solidFill>
                  <a:schemeClr val="bg1"/>
                </a:solidFill>
              </a:rPr>
            </a:b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fontScale="25000" lnSpcReduction="20000"/>
          </a:bodyPr>
          <a:lstStyle/>
          <a:p>
            <a:pPr marL="0" indent="0" algn="just">
              <a:buNone/>
            </a:pPr>
            <a:endParaRPr lang="en-US" dirty="0"/>
          </a:p>
          <a:p>
            <a:pPr marL="0" indent="0" algn="just">
              <a:buNone/>
            </a:pPr>
            <a:r>
              <a:rPr lang="en-US" sz="12800" dirty="0"/>
              <a:t>Main conditions of the subsidy</a:t>
            </a:r>
            <a:r>
              <a:rPr lang="uk-UA" sz="12800" dirty="0"/>
              <a:t>:</a:t>
            </a:r>
          </a:p>
          <a:p>
            <a:pPr marL="0" indent="0" algn="just">
              <a:buNone/>
            </a:pPr>
            <a:r>
              <a:rPr lang="en-US" sz="12800" dirty="0"/>
              <a:t> </a:t>
            </a:r>
            <a:r>
              <a:rPr lang="uk-UA" sz="9600" b="1" dirty="0"/>
              <a:t>-</a:t>
            </a:r>
            <a:r>
              <a:rPr lang="en-US" sz="9600" b="1" dirty="0"/>
              <a:t> name of the subsidy </a:t>
            </a:r>
          </a:p>
          <a:p>
            <a:pPr algn="just">
              <a:buFontTx/>
              <a:buChar char="-"/>
            </a:pPr>
            <a:r>
              <a:rPr lang="en-US" sz="9600" b="1" dirty="0"/>
              <a:t>responsible authority</a:t>
            </a:r>
          </a:p>
          <a:p>
            <a:pPr algn="just">
              <a:buFontTx/>
              <a:buChar char="-"/>
            </a:pPr>
            <a:r>
              <a:rPr lang="en-US" sz="9600" b="1" dirty="0"/>
              <a:t>monetary value (€/CZK) </a:t>
            </a:r>
          </a:p>
          <a:p>
            <a:pPr algn="just">
              <a:buFontTx/>
              <a:buChar char="-"/>
            </a:pPr>
            <a:r>
              <a:rPr lang="en-US" sz="9600" b="1" dirty="0"/>
              <a:t>EU co-financing (No / yes (%))</a:t>
            </a:r>
          </a:p>
          <a:p>
            <a:pPr algn="just">
              <a:buFontTx/>
              <a:buChar char="-"/>
            </a:pPr>
            <a:r>
              <a:rPr lang="en-US" sz="9600" b="1" dirty="0"/>
              <a:t>level of phasing-out (regional, national, EU, global) </a:t>
            </a:r>
          </a:p>
          <a:p>
            <a:pPr algn="just">
              <a:buFontTx/>
              <a:buChar char="-"/>
            </a:pPr>
            <a:r>
              <a:rPr lang="en-US" sz="9600" b="1" dirty="0"/>
              <a:t>year of implementation </a:t>
            </a:r>
          </a:p>
          <a:p>
            <a:pPr algn="just">
              <a:buFontTx/>
              <a:buChar char="-"/>
            </a:pPr>
            <a:r>
              <a:rPr lang="en-US" sz="9600" b="1" dirty="0"/>
              <a:t>purpose of the subsidy </a:t>
            </a:r>
          </a:p>
          <a:p>
            <a:pPr algn="just">
              <a:buFontTx/>
              <a:buChar char="-"/>
            </a:pPr>
            <a:r>
              <a:rPr lang="en-US" sz="9600" b="1" dirty="0"/>
              <a:t>type of support mechanism</a:t>
            </a:r>
          </a:p>
          <a:p>
            <a:pPr algn="just">
              <a:buFontTx/>
              <a:buChar char="-"/>
            </a:pPr>
            <a:r>
              <a:rPr lang="en-US" sz="9600" b="1" dirty="0"/>
              <a:t>legal context</a:t>
            </a:r>
            <a:endParaRPr lang="uk-UA" sz="9600" b="1" dirty="0"/>
          </a:p>
          <a:p>
            <a:pPr marL="0" indent="0" algn="just">
              <a:buNone/>
            </a:pPr>
            <a:r>
              <a:rPr lang="en-US" sz="12800" dirty="0"/>
              <a:t> </a:t>
            </a:r>
            <a:endParaRPr lang="en-US" dirty="0"/>
          </a:p>
          <a:p>
            <a:pPr marL="0" indent="0">
              <a:buNone/>
            </a:pPr>
            <a:endParaRPr lang="en-US" dirty="0"/>
          </a:p>
          <a:p>
            <a:endParaRPr lang="en-US" dirty="0"/>
          </a:p>
          <a:p>
            <a:endParaRPr lang="en-US" dirty="0"/>
          </a:p>
          <a:p>
            <a:endParaRPr lang="en-US" dirty="0"/>
          </a:p>
          <a:p>
            <a:endParaRPr lang="en-US" dirty="0"/>
          </a:p>
          <a:p>
            <a:endParaRPr lang="en-US" sz="1100" b="1" dirty="0"/>
          </a:p>
          <a:p>
            <a:r>
              <a:rPr lang="en-US" sz="1100" b="1" dirty="0"/>
              <a:t>*</a:t>
            </a:r>
            <a:r>
              <a:rPr lang="en-US" sz="1100" dirty="0"/>
              <a:t>Available at</a:t>
            </a:r>
            <a:r>
              <a:rPr lang="uk-UA" sz="1100" dirty="0"/>
              <a:t>:</a:t>
            </a:r>
            <a:endParaRPr lang="en-US" dirty="0"/>
          </a:p>
          <a:p>
            <a:endParaRPr lang="en-US" dirty="0"/>
          </a:p>
          <a:p>
            <a:endParaRPr lang="en-US" dirty="0"/>
          </a:p>
        </p:txBody>
      </p:sp>
      <p:pic>
        <p:nvPicPr>
          <p:cNvPr id="4" name="Picture 3">
            <a:extLst>
              <a:ext uri="{FF2B5EF4-FFF2-40B4-BE49-F238E27FC236}">
                <a16:creationId xmlns:a16="http://schemas.microsoft.com/office/drawing/2014/main" id="{BED865D3-3466-7F4B-AF33-4B2131F71C8B}"/>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8645188" y="1890927"/>
            <a:ext cx="2921000" cy="3175000"/>
          </a:xfrm>
          <a:prstGeom prst="rect">
            <a:avLst/>
          </a:prstGeom>
        </p:spPr>
      </p:pic>
    </p:spTree>
    <p:extLst>
      <p:ext uri="{BB962C8B-B14F-4D97-AF65-F5344CB8AC3E}">
        <p14:creationId xmlns:p14="http://schemas.microsoft.com/office/powerpoint/2010/main" val="3865465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259389-F31D-FA48-AA11-A08994E2DCAF}"/>
              </a:ext>
            </a:extLst>
          </p:cNvPr>
          <p:cNvSpPr>
            <a:spLocks noGrp="1"/>
          </p:cNvSpPr>
          <p:nvPr>
            <p:ph idx="1"/>
          </p:nvPr>
        </p:nvSpPr>
        <p:spPr>
          <a:xfrm>
            <a:off x="1141412" y="148281"/>
            <a:ext cx="10239161" cy="6623221"/>
          </a:xfrm>
        </p:spPr>
        <p:txBody>
          <a:bodyPr>
            <a:normAutofit fontScale="70000" lnSpcReduction="20000"/>
          </a:bodyPr>
          <a:lstStyle/>
          <a:p>
            <a:pPr marL="0" indent="0">
              <a:buNone/>
            </a:pPr>
            <a:r>
              <a:rPr lang="en-US" dirty="0"/>
              <a:t>The research attempted to find answers to the following questions: </a:t>
            </a:r>
          </a:p>
          <a:p>
            <a:pPr marL="0" indent="0">
              <a:buNone/>
            </a:pPr>
            <a:endParaRPr lang="en-US" dirty="0"/>
          </a:p>
          <a:p>
            <a:pPr marL="457200" indent="-457200">
              <a:buFont typeface="+mj-lt"/>
              <a:buAutoNum type="arabicPeriod"/>
            </a:pPr>
            <a:r>
              <a:rPr lang="en-US" dirty="0"/>
              <a:t>To determine </a:t>
            </a:r>
            <a:r>
              <a:rPr lang="en-US" b="1" u="sng" dirty="0"/>
              <a:t>the EHS definition </a:t>
            </a:r>
            <a:r>
              <a:rPr lang="en-US" dirty="0"/>
              <a:t>as the starting point of database building</a:t>
            </a:r>
          </a:p>
          <a:p>
            <a:pPr marL="457200" indent="-457200">
              <a:buFont typeface="+mj-lt"/>
              <a:buAutoNum type="arabicPeriod"/>
            </a:pPr>
            <a:r>
              <a:rPr lang="en-US" dirty="0"/>
              <a:t>To compile a </a:t>
            </a:r>
            <a:r>
              <a:rPr lang="en-US" b="1" u="sng" dirty="0"/>
              <a:t>set of classification criteria </a:t>
            </a:r>
            <a:r>
              <a:rPr lang="en-US" dirty="0"/>
              <a:t>for the EHS database (based on existing inventories of EHS)</a:t>
            </a:r>
          </a:p>
          <a:p>
            <a:pPr marL="457200" indent="-457200">
              <a:buFont typeface="+mj-lt"/>
              <a:buAutoNum type="arabicPeriod"/>
            </a:pPr>
            <a:r>
              <a:rPr lang="en-US" dirty="0"/>
              <a:t>To suggest the structure (information) of </a:t>
            </a:r>
            <a:r>
              <a:rPr lang="en-US" b="1" u="sng" dirty="0"/>
              <a:t>EHS identity card </a:t>
            </a:r>
            <a:r>
              <a:rPr lang="en-US" dirty="0"/>
              <a:t>(meta-file) </a:t>
            </a:r>
          </a:p>
          <a:p>
            <a:pPr marL="457200" indent="-457200">
              <a:buFont typeface="+mj-lt"/>
              <a:buAutoNum type="arabicPeriod"/>
            </a:pPr>
            <a:r>
              <a:rPr lang="en-US" dirty="0"/>
              <a:t> To develop an </a:t>
            </a:r>
            <a:r>
              <a:rPr lang="en-US" b="1" u="sng" dirty="0"/>
              <a:t>analytical framework for choosing EHS </a:t>
            </a:r>
            <a:r>
              <a:rPr lang="en-US" dirty="0"/>
              <a:t>for phasing-out</a:t>
            </a:r>
          </a:p>
          <a:p>
            <a:pPr indent="-457200">
              <a:buFont typeface="+mj-lt"/>
              <a:buAutoNum type="arabicPeriod"/>
            </a:pPr>
            <a:r>
              <a:rPr lang="en-US" dirty="0"/>
              <a:t>To analyze the </a:t>
            </a:r>
            <a:r>
              <a:rPr lang="en-US" b="1" u="sng" dirty="0">
                <a:solidFill>
                  <a:schemeClr val="bg1"/>
                </a:solidFill>
              </a:rPr>
              <a:t>data</a:t>
            </a:r>
            <a:r>
              <a:rPr lang="en-US" b="1" dirty="0">
                <a:solidFill>
                  <a:schemeClr val="bg1"/>
                </a:solidFill>
              </a:rPr>
              <a:t> on </a:t>
            </a:r>
            <a:r>
              <a:rPr lang="en-US" dirty="0">
                <a:solidFill>
                  <a:schemeClr val="bg1"/>
                </a:solidFill>
              </a:rPr>
              <a:t>EHS from recent EU, world and national reports, databases, inventories</a:t>
            </a:r>
            <a:endParaRPr lang="uk-UA" dirty="0">
              <a:solidFill>
                <a:schemeClr val="bg1"/>
              </a:solidFill>
            </a:endParaRPr>
          </a:p>
          <a:p>
            <a:pPr marL="0" indent="0">
              <a:buNone/>
            </a:pPr>
            <a:r>
              <a:rPr lang="en-US" dirty="0"/>
              <a:t>Based on internationally developed methodologies and experience of other countries, it has been described how EHS could be identified, assessed and phased-out. The research neither provides a list of all EHS in the EU, nor calculates their total amount. </a:t>
            </a:r>
            <a:endParaRPr lang="uk-UA" dirty="0"/>
          </a:p>
          <a:p>
            <a:pPr marL="0" indent="0">
              <a:buNone/>
            </a:pPr>
            <a:endParaRPr lang="en-US" dirty="0"/>
          </a:p>
          <a:p>
            <a:pPr marL="0" indent="0">
              <a:buNone/>
            </a:pPr>
            <a:endParaRPr lang="uk-UA" dirty="0"/>
          </a:p>
          <a:p>
            <a:pPr marL="0" indent="0" algn="just">
              <a:buNone/>
            </a:pPr>
            <a:r>
              <a:rPr lang="en-US" dirty="0"/>
              <a:t>This research was conducted as a part of work in the project Center for Socio-Economic Research on Environmental Policy Impact Assessment (SEEPIA) at the Czech Environmental Information Agency, and the author would like to express gratitude for the academic environment and resources provided.</a:t>
            </a:r>
          </a:p>
          <a:p>
            <a:pPr marL="0" indent="0" algn="just">
              <a:buNone/>
            </a:pPr>
            <a:br>
              <a:rPr lang="en-US" dirty="0"/>
            </a:br>
            <a:endParaRPr lang="en-US" dirty="0"/>
          </a:p>
          <a:p>
            <a:endParaRPr lang="en-US" dirty="0"/>
          </a:p>
        </p:txBody>
      </p:sp>
      <p:pic>
        <p:nvPicPr>
          <p:cNvPr id="4" name="Google Shape;235;p1">
            <a:extLst>
              <a:ext uri="{FF2B5EF4-FFF2-40B4-BE49-F238E27FC236}">
                <a16:creationId xmlns:a16="http://schemas.microsoft.com/office/drawing/2014/main" id="{AE98C1EF-10A7-A640-AC0D-89782A0D046A}"/>
              </a:ext>
            </a:extLst>
          </p:cNvPr>
          <p:cNvPicPr preferRelativeResize="0"/>
          <p:nvPr/>
        </p:nvPicPr>
        <p:blipFill rotWithShape="1">
          <a:blip r:embed="rId2">
            <a:alphaModFix/>
          </a:blip>
          <a:srcRect/>
          <a:stretch/>
        </p:blipFill>
        <p:spPr>
          <a:xfrm>
            <a:off x="9771320" y="5656521"/>
            <a:ext cx="1474499" cy="934228"/>
          </a:xfrm>
          <a:prstGeom prst="rect">
            <a:avLst/>
          </a:prstGeom>
          <a:noFill/>
          <a:ln>
            <a:noFill/>
          </a:ln>
        </p:spPr>
      </p:pic>
      <p:pic>
        <p:nvPicPr>
          <p:cNvPr id="2050" name="Picture 2" descr="https://lh6.googleusercontent.com/Cd7p86d0PEyGXDRUbtBgVNuFT6kW9W2HYlE2yvMhpZQNjQQOtb1ZEjvGe2-LMX3rJxZT1CdfzZMwU_GYQutFJ8_d5g1KXPbVrnrQgpai8zjLPueR1VigpvpZ1r-URvSVhPDpsT5K30YaZHAiVJeTNA=s2048">
            <a:extLst>
              <a:ext uri="{FF2B5EF4-FFF2-40B4-BE49-F238E27FC236}">
                <a16:creationId xmlns:a16="http://schemas.microsoft.com/office/drawing/2014/main" id="{3FF99DB0-EF40-F444-B090-68D5D0ED7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897" y="5857658"/>
            <a:ext cx="2402960" cy="49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77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024679" y="43369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3.2. Impact chain </a:t>
            </a:r>
            <a:br>
              <a:rPr lang="en-US" b="1" dirty="0">
                <a:solidFill>
                  <a:schemeClr val="bg1"/>
                </a:solidFill>
              </a:rPr>
            </a:br>
            <a:r>
              <a:rPr lang="en-US" b="1" dirty="0">
                <a:solidFill>
                  <a:schemeClr val="bg1"/>
                </a:solidFill>
              </a:rPr>
              <a:t>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840259" y="904672"/>
            <a:ext cx="10898659" cy="5953328"/>
          </a:xfrm>
        </p:spPr>
        <p:txBody>
          <a:bodyPr>
            <a:normAutofit fontScale="47500" lnSpcReduction="20000"/>
          </a:bodyPr>
          <a:lstStyle/>
          <a:p>
            <a:pPr marL="0" indent="0">
              <a:buNone/>
            </a:pPr>
            <a:r>
              <a:rPr lang="en-US" sz="4200" dirty="0"/>
              <a:t>Impact chain  describes the following parts*: </a:t>
            </a:r>
          </a:p>
          <a:p>
            <a:pPr marL="0" indent="0">
              <a:buNone/>
            </a:pPr>
            <a:r>
              <a:rPr lang="en-US" sz="3600" dirty="0"/>
              <a:t> </a:t>
            </a:r>
          </a:p>
          <a:p>
            <a:r>
              <a:rPr lang="en-US" sz="3600" dirty="0"/>
              <a:t>(</a:t>
            </a:r>
            <a:r>
              <a:rPr lang="en-US" sz="3600" dirty="0" err="1"/>
              <a:t>i</a:t>
            </a:r>
            <a:r>
              <a:rPr lang="en-US" sz="3600" dirty="0"/>
              <a:t>)  Subsidy: How did the subsidy change the situation of the recipients compared to the situation without the subsidy (the counterfactual). </a:t>
            </a:r>
          </a:p>
          <a:p>
            <a:r>
              <a:rPr lang="en-US" sz="3600" dirty="0"/>
              <a:t>(ii)  Driver: How were the incentives of the recipients changed due to the subsidy? Which fuel, production techniques or consumption became more or less attractive due to the subsidy? </a:t>
            </a:r>
          </a:p>
          <a:p>
            <a:r>
              <a:rPr lang="en-US" sz="3600" dirty="0"/>
              <a:t>(iii)  Outcomes: What were the outcomes of those changed incentives? What resources were used more or less; which sectors produced more or less? </a:t>
            </a:r>
          </a:p>
          <a:p>
            <a:r>
              <a:rPr lang="en-US" sz="3600" dirty="0"/>
              <a:t>(iv)  Impacts: What were the impacts of these changed outcomes in respect to emissions/environmental impacts or for the stakeholders in the sectors? </a:t>
            </a:r>
          </a:p>
          <a:p>
            <a:endParaRPr lang="en-US" dirty="0"/>
          </a:p>
          <a:p>
            <a:pPr marL="0" indent="0">
              <a:buNone/>
            </a:pPr>
            <a:r>
              <a:rPr lang="en-US" sz="5100" dirty="0"/>
              <a:t>Unlike FFS EHS deal with their less clear and more diverse impact chains.</a:t>
            </a:r>
          </a:p>
          <a:p>
            <a:endParaRPr lang="en-US" dirty="0"/>
          </a:p>
          <a:p>
            <a:endParaRPr lang="en-US" dirty="0"/>
          </a:p>
          <a:p>
            <a:r>
              <a:rPr lang="en-US" b="1" dirty="0"/>
              <a:t>*</a:t>
            </a:r>
            <a:r>
              <a:rPr lang="en-US" dirty="0"/>
              <a:t> A toolbox for reforming environmentally harmful subsidies in Europe. Available at: </a:t>
            </a:r>
            <a:r>
              <a:rPr lang="en-US" dirty="0">
                <a:hlinkClick r:id="rId2"/>
              </a:rPr>
              <a:t>https://circabc.europa.eu/ui/group/c1a5a4e9-7563-4d0e-9697-68d9cd24ed34/library/3e685dda-2269-487d-a253-28cfd23b7466/details</a:t>
            </a:r>
            <a:endParaRPr lang="en-US" sz="5400" dirty="0"/>
          </a:p>
          <a:p>
            <a:endParaRPr lang="en-US" dirty="0"/>
          </a:p>
        </p:txBody>
      </p:sp>
      <p:pic>
        <p:nvPicPr>
          <p:cNvPr id="4" name="Picture 3">
            <a:extLst>
              <a:ext uri="{FF2B5EF4-FFF2-40B4-BE49-F238E27FC236}">
                <a16:creationId xmlns:a16="http://schemas.microsoft.com/office/drawing/2014/main" id="{DF8C4191-42B8-A141-9DAB-DAD269A66BE1}"/>
              </a:ext>
            </a:extLst>
          </p:cNvPr>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t="-12" b="76046"/>
          <a:stretch/>
        </p:blipFill>
        <p:spPr>
          <a:xfrm>
            <a:off x="5977678" y="669181"/>
            <a:ext cx="6026303" cy="1101745"/>
          </a:xfrm>
          <a:prstGeom prst="rect">
            <a:avLst/>
          </a:prstGeom>
          <a:ln>
            <a:noFill/>
          </a:ln>
          <a:effectLst>
            <a:softEdge rad="112500"/>
          </a:effectLst>
        </p:spPr>
      </p:pic>
    </p:spTree>
    <p:extLst>
      <p:ext uri="{BB962C8B-B14F-4D97-AF65-F5344CB8AC3E}">
        <p14:creationId xmlns:p14="http://schemas.microsoft.com/office/powerpoint/2010/main" val="351408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063590" y="43369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3.3. Environmental impacts</a:t>
            </a:r>
            <a:br>
              <a:rPr lang="en-US" b="1" dirty="0">
                <a:solidFill>
                  <a:schemeClr val="bg1"/>
                </a:solidFill>
              </a:rPr>
            </a:br>
            <a:r>
              <a:rPr lang="en-US" b="1" dirty="0">
                <a:solidFill>
                  <a:schemeClr val="bg1"/>
                </a:solidFill>
              </a:rPr>
              <a:t>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810228" y="904672"/>
            <a:ext cx="10658683" cy="5807412"/>
          </a:xfrm>
        </p:spPr>
        <p:txBody>
          <a:bodyPr>
            <a:normAutofit fontScale="40000" lnSpcReduction="20000"/>
          </a:bodyPr>
          <a:lstStyle/>
          <a:p>
            <a:pPr marL="0" indent="0" algn="just">
              <a:buNone/>
            </a:pPr>
            <a:endParaRPr lang="en-US" dirty="0"/>
          </a:p>
          <a:p>
            <a:pPr algn="just"/>
            <a:r>
              <a:rPr lang="en-US" sz="6000" dirty="0"/>
              <a:t>Environmental impacts should describe what are the nature and extent of the negative environmental impact, including on the climate.</a:t>
            </a:r>
          </a:p>
          <a:p>
            <a:pPr algn="just"/>
            <a:r>
              <a:rPr lang="en-US" sz="6000" dirty="0"/>
              <a:t>The nature and extent of the direct/indirect impacts of the EHS should be described on the basis of qualitative and where possible quantitative information available. Usually quantitative information on environmental impacts is scarce. </a:t>
            </a:r>
          </a:p>
          <a:p>
            <a:pPr algn="just"/>
            <a:r>
              <a:rPr lang="en-US" sz="6000" dirty="0"/>
              <a:t> Environmental impacts of reform can be linked to existing reduction targets, it can be an important driver of choosing EHS for phasing-out especially if these reduction targets are based on some international agreement or EU commitments. For example they can  describe which of the environmental objectives of EU Taxonomy Regulation are effected </a:t>
            </a:r>
          </a:p>
          <a:p>
            <a:pPr marL="0" indent="0" algn="just">
              <a:buNone/>
            </a:pPr>
            <a:endParaRPr lang="en-US" sz="6000" dirty="0"/>
          </a:p>
          <a:p>
            <a:pPr marL="0" indent="0">
              <a:buNone/>
            </a:pP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E39B8F8-8B1E-194B-A026-B018D3666CC7}"/>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7806596" y="5426249"/>
            <a:ext cx="3336324" cy="1087395"/>
          </a:xfrm>
          <a:prstGeom prst="rect">
            <a:avLst/>
          </a:prstGeom>
        </p:spPr>
      </p:pic>
    </p:spTree>
    <p:extLst>
      <p:ext uri="{BB962C8B-B14F-4D97-AF65-F5344CB8AC3E}">
        <p14:creationId xmlns:p14="http://schemas.microsoft.com/office/powerpoint/2010/main" val="348868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034407" y="43369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3.4. Budget impacts </a:t>
            </a:r>
            <a:br>
              <a:rPr lang="en-US" b="1" dirty="0">
                <a:solidFill>
                  <a:schemeClr val="bg1"/>
                </a:solidFill>
              </a:rPr>
            </a:br>
            <a:r>
              <a:rPr lang="en-US" b="1" dirty="0">
                <a:solidFill>
                  <a:schemeClr val="bg1"/>
                </a:solidFill>
              </a:rPr>
              <a:t>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1261640"/>
            <a:ext cx="6937717" cy="5450443"/>
          </a:xfrm>
        </p:spPr>
        <p:txBody>
          <a:bodyPr>
            <a:normAutofit/>
          </a:bodyPr>
          <a:lstStyle/>
          <a:p>
            <a:pPr algn="just"/>
            <a:r>
              <a:rPr lang="en-US" b="1" dirty="0"/>
              <a:t>Quantitatively budget impacts are most regularly assessed. </a:t>
            </a:r>
          </a:p>
          <a:p>
            <a:pPr algn="just"/>
            <a:r>
              <a:rPr lang="en-US" b="1" dirty="0"/>
              <a:t>It is relatively easy to find in the case of direct budget transfers and tax exemptions, being more complex in the case of transfer of risks and indirect subsidies. </a:t>
            </a:r>
          </a:p>
          <a:p>
            <a:pPr marL="0" indent="0" algn="just">
              <a:buNone/>
            </a:pPr>
            <a:endParaRPr lang="en-US" dirty="0"/>
          </a:p>
          <a:p>
            <a:pPr marL="0" indent="0" algn="just">
              <a:buNone/>
            </a:pPr>
            <a:endParaRPr lang="en-US" dirty="0"/>
          </a:p>
          <a:p>
            <a:pPr marL="0" indent="0" algn="just">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8292660-F620-0744-B40E-C355734E4621}"/>
              </a:ext>
            </a:extLst>
          </p:cNvPr>
          <p:cNvPicPr>
            <a:picLocks noChangeAspect="1"/>
          </p:cNvPicPr>
          <p:nvPr/>
        </p:nvPicPr>
        <p:blipFill>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8416725" y="2037143"/>
            <a:ext cx="2837726" cy="1418863"/>
          </a:xfrm>
          <a:prstGeom prst="rect">
            <a:avLst/>
          </a:prstGeom>
        </p:spPr>
      </p:pic>
    </p:spTree>
    <p:extLst>
      <p:ext uri="{BB962C8B-B14F-4D97-AF65-F5344CB8AC3E}">
        <p14:creationId xmlns:p14="http://schemas.microsoft.com/office/powerpoint/2010/main" val="112958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024679" y="43369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3.5. Subsidy beneficiaries</a:t>
            </a:r>
            <a:br>
              <a:rPr lang="en-US" b="1" dirty="0">
                <a:solidFill>
                  <a:schemeClr val="bg1"/>
                </a:solidFill>
              </a:rPr>
            </a:br>
            <a:r>
              <a:rPr lang="en-US" b="1" dirty="0">
                <a:solidFill>
                  <a:schemeClr val="bg1"/>
                </a:solidFill>
              </a:rPr>
              <a:t>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9287691" cy="5807412"/>
          </a:xfrm>
        </p:spPr>
        <p:txBody>
          <a:bodyPr>
            <a:normAutofit/>
          </a:bodyPr>
          <a:lstStyle/>
          <a:p>
            <a:pPr marL="0" indent="0" algn="just">
              <a:buNone/>
            </a:pPr>
            <a:endParaRPr lang="en-US" dirty="0"/>
          </a:p>
          <a:p>
            <a:pPr marL="0" indent="0" algn="just">
              <a:buNone/>
            </a:pPr>
            <a:r>
              <a:rPr lang="en-US" dirty="0"/>
              <a:t>Understanding the beneficiaries of a subsidy and the importance of the subsidy for them is also a crucial precondition for a successful phasing-out strategy. </a:t>
            </a:r>
          </a:p>
          <a:p>
            <a:pPr marL="0" indent="0" algn="just">
              <a:buNone/>
            </a:pPr>
            <a:endParaRPr lang="en-US" dirty="0"/>
          </a:p>
          <a:p>
            <a:pPr algn="just">
              <a:buFontTx/>
              <a:buChar char="-"/>
            </a:pPr>
            <a:r>
              <a:rPr lang="en-US" b="1" dirty="0"/>
              <a:t>Vulnerable beneficiaries (</a:t>
            </a:r>
            <a:r>
              <a:rPr lang="en-US" dirty="0"/>
              <a:t>Understanding how the impact on those beneficiaries can be softened is important, both in terms of political feasibility and social balance</a:t>
            </a:r>
            <a:r>
              <a:rPr lang="en-US" b="1" dirty="0"/>
              <a:t>)</a:t>
            </a:r>
          </a:p>
          <a:p>
            <a:pPr algn="just">
              <a:buFontTx/>
              <a:buChar char="-"/>
            </a:pPr>
            <a:r>
              <a:rPr lang="en-US" b="1" dirty="0"/>
              <a:t>Lobby groups (</a:t>
            </a:r>
            <a:r>
              <a:rPr lang="en-US" dirty="0"/>
              <a:t>powerful lobbies can be an important obstacle to phasing-out reform even if they are not the direct beneficiary of the EHS</a:t>
            </a:r>
            <a:r>
              <a:rPr lang="en-US" b="1" dirty="0"/>
              <a:t>)</a:t>
            </a:r>
          </a:p>
          <a:p>
            <a:endParaRPr lang="en-US" dirty="0"/>
          </a:p>
          <a:p>
            <a:pPr marL="0" indent="0">
              <a:buNone/>
            </a:pPr>
            <a:endParaRPr lang="en-US" dirty="0"/>
          </a:p>
          <a:p>
            <a:endParaRPr lang="en-US" sz="1100" b="1" dirty="0"/>
          </a:p>
          <a:p>
            <a:endParaRPr lang="en-US" dirty="0"/>
          </a:p>
          <a:p>
            <a:endParaRPr lang="en-US" dirty="0"/>
          </a:p>
        </p:txBody>
      </p:sp>
      <p:pic>
        <p:nvPicPr>
          <p:cNvPr id="4" name="Picture 3">
            <a:extLst>
              <a:ext uri="{FF2B5EF4-FFF2-40B4-BE49-F238E27FC236}">
                <a16:creationId xmlns:a16="http://schemas.microsoft.com/office/drawing/2014/main" id="{F1102F09-1E8F-FB4D-A613-4BDD9B434880}"/>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0429103" y="2095843"/>
            <a:ext cx="1556265" cy="1528116"/>
          </a:xfrm>
          <a:prstGeom prst="rect">
            <a:avLst/>
          </a:prstGeom>
        </p:spPr>
      </p:pic>
      <p:pic>
        <p:nvPicPr>
          <p:cNvPr id="5" name="Picture 4">
            <a:extLst>
              <a:ext uri="{FF2B5EF4-FFF2-40B4-BE49-F238E27FC236}">
                <a16:creationId xmlns:a16="http://schemas.microsoft.com/office/drawing/2014/main" id="{AD098988-6549-6146-8952-A4C44569F99A}"/>
              </a:ext>
            </a:extLst>
          </p:cNvPr>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0429103" y="3845448"/>
            <a:ext cx="1556265" cy="1430887"/>
          </a:xfrm>
          <a:prstGeom prst="rect">
            <a:avLst/>
          </a:prstGeom>
        </p:spPr>
      </p:pic>
    </p:spTree>
    <p:extLst>
      <p:ext uri="{BB962C8B-B14F-4D97-AF65-F5344CB8AC3E}">
        <p14:creationId xmlns:p14="http://schemas.microsoft.com/office/powerpoint/2010/main" val="366599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904672"/>
            <a:ext cx="9905998" cy="470980"/>
          </a:xfrm>
        </p:spPr>
        <p:txBody>
          <a:bodyPr>
            <a:normAutofit fontScale="90000"/>
          </a:bodyPr>
          <a:lstStyle/>
          <a:p>
            <a:r>
              <a:rPr lang="en-US" b="1" dirty="0">
                <a:solidFill>
                  <a:schemeClr val="bg1"/>
                </a:solidFill>
              </a:rPr>
              <a:t>3. EHS identity card (meta-file)</a:t>
            </a:r>
            <a:br>
              <a:rPr lang="en-US" b="1" dirty="0">
                <a:solidFill>
                  <a:schemeClr val="bg1"/>
                </a:solidFill>
              </a:rPr>
            </a:br>
            <a:r>
              <a:rPr lang="en-US" b="1" dirty="0">
                <a:solidFill>
                  <a:schemeClr val="bg1"/>
                </a:solidFill>
              </a:rPr>
              <a:t>3.6. </a:t>
            </a:r>
            <a:r>
              <a:rPr lang="en-US" sz="2700" b="1" dirty="0">
                <a:solidFill>
                  <a:schemeClr val="bg1"/>
                </a:solidFill>
              </a:rPr>
              <a:t>Additional details concerning the subsidy</a:t>
            </a:r>
            <a:r>
              <a:rPr lang="uk-UA" sz="2700" b="1" dirty="0">
                <a:solidFill>
                  <a:schemeClr val="bg1"/>
                </a:solidFill>
              </a:rPr>
              <a:t> (</a:t>
            </a:r>
            <a:r>
              <a:rPr lang="en-US" sz="2700" b="1" dirty="0">
                <a:solidFill>
                  <a:schemeClr val="bg1"/>
                </a:solidFill>
              </a:rPr>
              <a:t>In-depth analysis of EHS Features</a:t>
            </a:r>
            <a:r>
              <a:rPr lang="uk-UA" sz="2700" b="1" dirty="0">
                <a:solidFill>
                  <a:schemeClr val="bg1"/>
                </a:solidFill>
              </a:rPr>
              <a:t>)</a:t>
            </a:r>
            <a:r>
              <a:rPr lang="en-US" sz="2700" b="1" dirty="0">
                <a:solidFill>
                  <a:schemeClr val="bg1"/>
                </a:solidFill>
              </a:rPr>
              <a:t> </a:t>
            </a:r>
            <a:br>
              <a:rPr lang="en-US" b="1" dirty="0">
                <a:solidFill>
                  <a:schemeClr val="bg1"/>
                </a:solidFill>
              </a:rPr>
            </a:br>
            <a:r>
              <a:rPr lang="en-US" b="1" dirty="0">
                <a:solidFill>
                  <a:schemeClr val="bg1"/>
                </a:solidFill>
              </a:rPr>
              <a:t> </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a:bodyPr>
          <a:lstStyle/>
          <a:p>
            <a:pPr marL="0" indent="0" algn="just">
              <a:buNone/>
            </a:pPr>
            <a:endParaRPr lang="en-US" dirty="0"/>
          </a:p>
          <a:p>
            <a:pPr marL="0" indent="0" algn="just">
              <a:buNone/>
            </a:pPr>
            <a:endParaRPr lang="uk-UA" dirty="0"/>
          </a:p>
          <a:p>
            <a:r>
              <a:rPr lang="en-US" b="1" dirty="0"/>
              <a:t>Intersectoral effects</a:t>
            </a:r>
          </a:p>
          <a:p>
            <a:r>
              <a:rPr lang="en-US" b="1" dirty="0"/>
              <a:t>Interstate effects </a:t>
            </a:r>
          </a:p>
          <a:p>
            <a:r>
              <a:rPr lang="en-US" b="1" dirty="0"/>
              <a:t>Unexpected impacts and long term effects</a:t>
            </a:r>
          </a:p>
          <a:p>
            <a:r>
              <a:rPr lang="en-US" b="1" dirty="0"/>
              <a:t>International agreements concerning EHS</a:t>
            </a:r>
          </a:p>
          <a:p>
            <a:pPr marL="0" indent="0">
              <a:buNone/>
            </a:pPr>
            <a:endParaRPr lang="en-US" dirty="0"/>
          </a:p>
          <a:p>
            <a:endParaRPr lang="en-US" dirty="0"/>
          </a:p>
        </p:txBody>
      </p:sp>
      <p:pic>
        <p:nvPicPr>
          <p:cNvPr id="4" name="Picture 3">
            <a:extLst>
              <a:ext uri="{FF2B5EF4-FFF2-40B4-BE49-F238E27FC236}">
                <a16:creationId xmlns:a16="http://schemas.microsoft.com/office/drawing/2014/main" id="{D8E84722-152B-CE49-860A-A8D4408F6951}"/>
              </a:ext>
            </a:extLst>
          </p:cNvPr>
          <p:cNvPicPr>
            <a:picLocks noChangeAspect="1"/>
          </p:cNvPicPr>
          <p:nvPr/>
        </p:nvPicPr>
        <p:blipFill>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050334" y="2124310"/>
            <a:ext cx="3418577" cy="1794753"/>
          </a:xfrm>
          <a:prstGeom prst="rect">
            <a:avLst/>
          </a:prstGeom>
        </p:spPr>
      </p:pic>
    </p:spTree>
    <p:extLst>
      <p:ext uri="{BB962C8B-B14F-4D97-AF65-F5344CB8AC3E}">
        <p14:creationId xmlns:p14="http://schemas.microsoft.com/office/powerpoint/2010/main" val="212472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90B4-DA3F-8147-8D3B-7857C140FF48}"/>
              </a:ext>
            </a:extLst>
          </p:cNvPr>
          <p:cNvSpPr>
            <a:spLocks noGrp="1"/>
          </p:cNvSpPr>
          <p:nvPr>
            <p:ph type="title"/>
          </p:nvPr>
        </p:nvSpPr>
        <p:spPr>
          <a:xfrm>
            <a:off x="1141413" y="618518"/>
            <a:ext cx="9905998" cy="597439"/>
          </a:xfrm>
        </p:spPr>
        <p:txBody>
          <a:bodyPr>
            <a:normAutofit fontScale="90000"/>
          </a:bodyPr>
          <a:lstStyle/>
          <a:p>
            <a:br>
              <a:rPr lang="en-US" dirty="0">
                <a:solidFill>
                  <a:schemeClr val="bg1"/>
                </a:solidFill>
              </a:rPr>
            </a:br>
            <a:r>
              <a:rPr lang="uk-UA" dirty="0">
                <a:solidFill>
                  <a:schemeClr val="bg1"/>
                </a:solidFill>
              </a:rPr>
              <a:t>3.6</a:t>
            </a:r>
            <a:r>
              <a:rPr lang="en-US" dirty="0">
                <a:solidFill>
                  <a:schemeClr val="bg1"/>
                </a:solidFill>
              </a:rPr>
              <a:t>.</a:t>
            </a:r>
            <a:r>
              <a:rPr lang="uk-UA" dirty="0">
                <a:solidFill>
                  <a:schemeClr val="bg1"/>
                </a:solidFill>
              </a:rPr>
              <a:t>1</a:t>
            </a:r>
            <a:r>
              <a:rPr lang="en-US" dirty="0">
                <a:solidFill>
                  <a:schemeClr val="bg1"/>
                </a:solidFill>
              </a:rPr>
              <a:t>. </a:t>
            </a:r>
            <a:r>
              <a:rPr lang="en-US" b="1" dirty="0">
                <a:solidFill>
                  <a:schemeClr val="bg1"/>
                </a:solidFill>
              </a:rPr>
              <a:t>Intersectoral effects</a:t>
            </a:r>
            <a:br>
              <a:rPr lang="en-US" b="1"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5DCDC5B4-42A4-A443-8D50-EE1186F62E47}"/>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7847011" y="1215957"/>
            <a:ext cx="3200400" cy="4114800"/>
          </a:xfrm>
          <a:prstGeom prst="rect">
            <a:avLst/>
          </a:prstGeom>
        </p:spPr>
      </p:pic>
      <p:sp>
        <p:nvSpPr>
          <p:cNvPr id="3" name="Content Placeholder 2">
            <a:extLst>
              <a:ext uri="{FF2B5EF4-FFF2-40B4-BE49-F238E27FC236}">
                <a16:creationId xmlns:a16="http://schemas.microsoft.com/office/drawing/2014/main" id="{3C4D9B75-F2E6-B04B-9327-9A91DA999062}"/>
              </a:ext>
            </a:extLst>
          </p:cNvPr>
          <p:cNvSpPr>
            <a:spLocks noGrp="1"/>
          </p:cNvSpPr>
          <p:nvPr>
            <p:ph idx="1"/>
          </p:nvPr>
        </p:nvSpPr>
        <p:spPr>
          <a:xfrm>
            <a:off x="1141413" y="2447196"/>
            <a:ext cx="6149073" cy="3541714"/>
          </a:xfrm>
        </p:spPr>
        <p:txBody>
          <a:bodyPr/>
          <a:lstStyle/>
          <a:p>
            <a:r>
              <a:rPr lang="en-US" dirty="0"/>
              <a:t>It is essential to build more </a:t>
            </a:r>
            <a:r>
              <a:rPr lang="en-US" dirty="0" err="1"/>
              <a:t>harmonised</a:t>
            </a:r>
            <a:r>
              <a:rPr lang="en-US" dirty="0"/>
              <a:t> data sets with clear qualitative and quantitative assessment of not only economic but also environmental and social impact of EHS phasing-out. </a:t>
            </a:r>
          </a:p>
          <a:p>
            <a:endParaRPr lang="en-US" dirty="0"/>
          </a:p>
          <a:p>
            <a:endParaRPr lang="en-US" dirty="0"/>
          </a:p>
        </p:txBody>
      </p:sp>
    </p:spTree>
    <p:extLst>
      <p:ext uri="{BB962C8B-B14F-4D97-AF65-F5344CB8AC3E}">
        <p14:creationId xmlns:p14="http://schemas.microsoft.com/office/powerpoint/2010/main" val="2310819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90B4-DA3F-8147-8D3B-7857C140FF48}"/>
              </a:ext>
            </a:extLst>
          </p:cNvPr>
          <p:cNvSpPr>
            <a:spLocks noGrp="1"/>
          </p:cNvSpPr>
          <p:nvPr>
            <p:ph type="title"/>
          </p:nvPr>
        </p:nvSpPr>
        <p:spPr>
          <a:xfrm>
            <a:off x="1141413" y="618518"/>
            <a:ext cx="9905998" cy="568256"/>
          </a:xfrm>
        </p:spPr>
        <p:txBody>
          <a:bodyPr>
            <a:normAutofit fontScale="90000"/>
          </a:bodyPr>
          <a:lstStyle/>
          <a:p>
            <a:r>
              <a:rPr lang="uk-UA" dirty="0">
                <a:solidFill>
                  <a:schemeClr val="bg1"/>
                </a:solidFill>
              </a:rPr>
              <a:t>3.6</a:t>
            </a:r>
            <a:r>
              <a:rPr lang="en-US" dirty="0">
                <a:solidFill>
                  <a:schemeClr val="bg1"/>
                </a:solidFill>
              </a:rPr>
              <a:t>.</a:t>
            </a:r>
            <a:r>
              <a:rPr lang="uk-UA" dirty="0">
                <a:solidFill>
                  <a:schemeClr val="bg1"/>
                </a:solidFill>
              </a:rPr>
              <a:t>2</a:t>
            </a:r>
            <a:r>
              <a:rPr lang="en-US" dirty="0">
                <a:solidFill>
                  <a:schemeClr val="bg1"/>
                </a:solidFill>
              </a:rPr>
              <a:t>. </a:t>
            </a:r>
            <a:r>
              <a:rPr lang="en-US" b="1" dirty="0">
                <a:solidFill>
                  <a:schemeClr val="bg1"/>
                </a:solidFill>
              </a:rPr>
              <a:t>Interstate effects </a:t>
            </a:r>
            <a:br>
              <a:rPr lang="en-US" b="1"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3C4D9B75-F2E6-B04B-9327-9A91DA999062}"/>
              </a:ext>
            </a:extLst>
          </p:cNvPr>
          <p:cNvSpPr>
            <a:spLocks noGrp="1"/>
          </p:cNvSpPr>
          <p:nvPr>
            <p:ph idx="1"/>
          </p:nvPr>
        </p:nvSpPr>
        <p:spPr/>
        <p:txBody>
          <a:bodyPr/>
          <a:lstStyle/>
          <a:p>
            <a:r>
              <a:rPr lang="en-US" dirty="0"/>
              <a:t>The process of phasing-out of EHS should reflect </a:t>
            </a:r>
            <a:r>
              <a:rPr lang="en-GB" dirty="0"/>
              <a:t>contribution to EU policy objectives</a:t>
            </a:r>
            <a:r>
              <a:rPr lang="en-US" dirty="0"/>
              <a:t> (the European Green Deal, the EU Climate Law, the Governance of the Energy Union, the 8th EAP and the EU Taxonomy and the Recovery and Resilience Plan). </a:t>
            </a:r>
          </a:p>
          <a:p>
            <a:endParaRPr lang="en-US" dirty="0"/>
          </a:p>
        </p:txBody>
      </p:sp>
      <p:pic>
        <p:nvPicPr>
          <p:cNvPr id="4" name="Picture 3">
            <a:extLst>
              <a:ext uri="{FF2B5EF4-FFF2-40B4-BE49-F238E27FC236}">
                <a16:creationId xmlns:a16="http://schemas.microsoft.com/office/drawing/2014/main" id="{CB3F01E1-F47E-0846-BC7F-270744302C00}"/>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7746097" y="3692581"/>
            <a:ext cx="3301314" cy="2815482"/>
          </a:xfrm>
          <a:prstGeom prst="rect">
            <a:avLst/>
          </a:prstGeom>
        </p:spPr>
      </p:pic>
    </p:spTree>
    <p:extLst>
      <p:ext uri="{BB962C8B-B14F-4D97-AF65-F5344CB8AC3E}">
        <p14:creationId xmlns:p14="http://schemas.microsoft.com/office/powerpoint/2010/main" val="1266604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90B4-DA3F-8147-8D3B-7857C140FF48}"/>
              </a:ext>
            </a:extLst>
          </p:cNvPr>
          <p:cNvSpPr>
            <a:spLocks noGrp="1"/>
          </p:cNvSpPr>
          <p:nvPr>
            <p:ph type="title"/>
          </p:nvPr>
        </p:nvSpPr>
        <p:spPr>
          <a:xfrm>
            <a:off x="1141413" y="618518"/>
            <a:ext cx="9905998" cy="490435"/>
          </a:xfrm>
        </p:spPr>
        <p:txBody>
          <a:bodyPr>
            <a:normAutofit fontScale="90000"/>
          </a:bodyPr>
          <a:lstStyle/>
          <a:p>
            <a:r>
              <a:rPr lang="uk-UA" dirty="0">
                <a:solidFill>
                  <a:schemeClr val="bg1"/>
                </a:solidFill>
              </a:rPr>
              <a:t>3.6</a:t>
            </a:r>
            <a:r>
              <a:rPr lang="en-US" dirty="0">
                <a:solidFill>
                  <a:schemeClr val="bg1"/>
                </a:solidFill>
              </a:rPr>
              <a:t>.</a:t>
            </a:r>
            <a:r>
              <a:rPr lang="uk-UA" dirty="0">
                <a:solidFill>
                  <a:schemeClr val="bg1"/>
                </a:solidFill>
              </a:rPr>
              <a:t>3</a:t>
            </a:r>
            <a:r>
              <a:rPr lang="en-US" dirty="0">
                <a:solidFill>
                  <a:schemeClr val="bg1"/>
                </a:solidFill>
              </a:rPr>
              <a:t>. </a:t>
            </a:r>
            <a:r>
              <a:rPr lang="en-US" b="1" dirty="0">
                <a:solidFill>
                  <a:schemeClr val="bg1"/>
                </a:solidFill>
              </a:rPr>
              <a:t>Unexpected impacts and long term effects</a:t>
            </a:r>
            <a:br>
              <a:rPr lang="en-US" b="1" dirty="0">
                <a:solidFill>
                  <a:schemeClr val="bg1"/>
                </a:solidFill>
              </a:rPr>
            </a:br>
            <a:br>
              <a:rPr lang="en-US" b="1"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3C4D9B75-F2E6-B04B-9327-9A91DA999062}"/>
              </a:ext>
            </a:extLst>
          </p:cNvPr>
          <p:cNvSpPr>
            <a:spLocks noGrp="1"/>
          </p:cNvSpPr>
          <p:nvPr>
            <p:ph idx="1"/>
          </p:nvPr>
        </p:nvSpPr>
        <p:spPr>
          <a:xfrm>
            <a:off x="1141412" y="1198605"/>
            <a:ext cx="9905999" cy="4592596"/>
          </a:xfrm>
        </p:spPr>
        <p:txBody>
          <a:bodyPr/>
          <a:lstStyle/>
          <a:p>
            <a:r>
              <a:rPr lang="en-US" dirty="0"/>
              <a:t>The process of phasing-out of EHS should be taken in the broader holistic approach considering long term economic, environmental as well social effects and trade-offs between them.</a:t>
            </a:r>
          </a:p>
          <a:p>
            <a:r>
              <a:rPr lang="en-US" dirty="0"/>
              <a:t>It is also needed to estimate how will the </a:t>
            </a:r>
            <a:r>
              <a:rPr lang="en-US" dirty="0" err="1"/>
              <a:t>subsidised</a:t>
            </a:r>
            <a:r>
              <a:rPr lang="en-US" dirty="0"/>
              <a:t> sector react to changes in conditions (e.g. production quantities, market share, use of natural resources, price elasticity etc.) </a:t>
            </a:r>
          </a:p>
          <a:p>
            <a:endParaRPr lang="en-US" dirty="0"/>
          </a:p>
        </p:txBody>
      </p:sp>
      <p:pic>
        <p:nvPicPr>
          <p:cNvPr id="4" name="Picture 3">
            <a:extLst>
              <a:ext uri="{FF2B5EF4-FFF2-40B4-BE49-F238E27FC236}">
                <a16:creationId xmlns:a16="http://schemas.microsoft.com/office/drawing/2014/main" id="{A21A9A88-B19E-C942-BC51-E2C6880394C8}"/>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436129" y="4122873"/>
            <a:ext cx="3037017" cy="2023412"/>
          </a:xfrm>
          <a:prstGeom prst="rect">
            <a:avLst/>
          </a:prstGeom>
        </p:spPr>
      </p:pic>
      <p:pic>
        <p:nvPicPr>
          <p:cNvPr id="5" name="Picture 4">
            <a:extLst>
              <a:ext uri="{FF2B5EF4-FFF2-40B4-BE49-F238E27FC236}">
                <a16:creationId xmlns:a16="http://schemas.microsoft.com/office/drawing/2014/main" id="{C800BBFE-1C26-2A4D-A07A-C71239D93E7F}"/>
              </a:ext>
            </a:extLst>
          </p:cNvPr>
          <p:cNvPicPr>
            <a:picLocks noChangeAspect="1"/>
          </p:cNvPicPr>
          <p:nvPr/>
        </p:nvPicPr>
        <p:blipFill>
          <a:blip r:embed="rId4" cstate="screen">
            <a:duotone>
              <a:prstClr val="black"/>
              <a:schemeClr val="accent5">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7030187" y="4122873"/>
            <a:ext cx="2842620" cy="1894403"/>
          </a:xfrm>
          <a:prstGeom prst="rect">
            <a:avLst/>
          </a:prstGeom>
        </p:spPr>
      </p:pic>
    </p:spTree>
    <p:extLst>
      <p:ext uri="{BB962C8B-B14F-4D97-AF65-F5344CB8AC3E}">
        <p14:creationId xmlns:p14="http://schemas.microsoft.com/office/powerpoint/2010/main" val="162286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90B4-DA3F-8147-8D3B-7857C140FF48}"/>
              </a:ext>
            </a:extLst>
          </p:cNvPr>
          <p:cNvSpPr>
            <a:spLocks noGrp="1"/>
          </p:cNvSpPr>
          <p:nvPr>
            <p:ph type="title"/>
          </p:nvPr>
        </p:nvSpPr>
        <p:spPr>
          <a:xfrm>
            <a:off x="1141413" y="618518"/>
            <a:ext cx="9905998" cy="938433"/>
          </a:xfrm>
        </p:spPr>
        <p:txBody>
          <a:bodyPr>
            <a:normAutofit fontScale="90000"/>
          </a:bodyPr>
          <a:lstStyle/>
          <a:p>
            <a:r>
              <a:rPr lang="uk-UA" sz="2800" dirty="0">
                <a:solidFill>
                  <a:schemeClr val="bg1"/>
                </a:solidFill>
              </a:rPr>
              <a:t>3.6</a:t>
            </a:r>
            <a:r>
              <a:rPr lang="en-US" sz="2800" dirty="0">
                <a:solidFill>
                  <a:schemeClr val="bg1"/>
                </a:solidFill>
              </a:rPr>
              <a:t>.</a:t>
            </a:r>
            <a:r>
              <a:rPr lang="uk-UA" sz="2800" dirty="0">
                <a:solidFill>
                  <a:schemeClr val="bg1"/>
                </a:solidFill>
              </a:rPr>
              <a:t>4</a:t>
            </a:r>
            <a:r>
              <a:rPr lang="en-US" sz="2800" dirty="0">
                <a:solidFill>
                  <a:schemeClr val="bg1"/>
                </a:solidFill>
              </a:rPr>
              <a:t>. </a:t>
            </a:r>
            <a:r>
              <a:rPr lang="en-US" sz="2700" b="1" dirty="0">
                <a:solidFill>
                  <a:schemeClr val="bg1"/>
                </a:solidFill>
              </a:rPr>
              <a:t>International agreements concerning EHS</a:t>
            </a:r>
            <a:br>
              <a:rPr lang="en-US" sz="2700" b="1" dirty="0">
                <a:solidFill>
                  <a:schemeClr val="bg1"/>
                </a:solidFill>
              </a:rPr>
            </a:br>
            <a:r>
              <a:rPr lang="en-US" sz="2700" b="1" dirty="0">
                <a:solidFill>
                  <a:schemeClr val="bg1"/>
                </a:solidFill>
              </a:rPr>
              <a:t> </a:t>
            </a:r>
            <a:br>
              <a:rPr lang="en-US" b="1" dirty="0">
                <a:solidFill>
                  <a:schemeClr val="bg1"/>
                </a:solidFill>
              </a:rPr>
            </a:br>
            <a:br>
              <a:rPr lang="en-US" b="1"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3C4D9B75-F2E6-B04B-9327-9A91DA99906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833D88D-B4D8-BE42-8D20-609F65834881}"/>
              </a:ext>
            </a:extLst>
          </p:cNvPr>
          <p:cNvPicPr>
            <a:picLocks noChangeAspect="1"/>
          </p:cNvPicPr>
          <p:nvPr/>
        </p:nvPicPr>
        <p:blipFill>
          <a:blip r:embed="rId2">
            <a:extLst>
              <a:ext uri="{BEBA8EAE-BF5A-486C-A8C5-ECC9F3942E4B}">
                <a14:imgProps xmlns:a14="http://schemas.microsoft.com/office/drawing/2010/main">
                  <a14:imgLayer>
                    <a14:imgEffect>
                      <a14:colorTemperature colorTemp="4700"/>
                    </a14:imgEffect>
                    <a14:imgEffect>
                      <a14:brightnessContrast bright="-20000" contrast="-40000"/>
                    </a14:imgEffect>
                  </a14:imgLayer>
                </a14:imgProps>
              </a:ext>
            </a:extLst>
          </a:blip>
          <a:stretch>
            <a:fillRect/>
          </a:stretch>
        </p:blipFill>
        <p:spPr>
          <a:xfrm>
            <a:off x="1729946" y="780446"/>
            <a:ext cx="9225132" cy="5997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5568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3" y="258594"/>
            <a:ext cx="9905998" cy="865871"/>
          </a:xfrm>
        </p:spPr>
        <p:txBody>
          <a:bodyPr>
            <a:normAutofit fontScale="90000"/>
          </a:bodyPr>
          <a:lstStyle/>
          <a:p>
            <a:r>
              <a:rPr lang="en-US" dirty="0">
                <a:solidFill>
                  <a:schemeClr val="bg1"/>
                </a:solidFill>
              </a:rPr>
              <a:t>4. analytical framework for choosing EHS for phasing-out</a:t>
            </a: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124466"/>
            <a:ext cx="10152401" cy="5436972"/>
          </a:xfrm>
        </p:spPr>
        <p:txBody>
          <a:bodyPr>
            <a:normAutofit fontScale="92500" lnSpcReduction="10000"/>
          </a:bodyPr>
          <a:lstStyle/>
          <a:p>
            <a:pPr algn="just"/>
            <a:r>
              <a:rPr lang="en-US" b="1" dirty="0"/>
              <a:t>Methodologies and guidelines have been developed for the </a:t>
            </a:r>
            <a:r>
              <a:rPr lang="en-US" b="1" u="sng" dirty="0"/>
              <a:t>identification and assessment </a:t>
            </a:r>
            <a:r>
              <a:rPr lang="en-US" b="1" dirty="0"/>
              <a:t>of EHS and have been used by countries and international organizations for a few decades. Less attention is payed to the </a:t>
            </a:r>
            <a:r>
              <a:rPr lang="en-US" b="1" u="sng" dirty="0"/>
              <a:t>phasing-out stage</a:t>
            </a:r>
            <a:r>
              <a:rPr lang="en-US" b="1" dirty="0"/>
              <a:t>.</a:t>
            </a:r>
          </a:p>
          <a:p>
            <a:pPr algn="just"/>
            <a:endParaRPr lang="en-US" b="1" dirty="0"/>
          </a:p>
          <a:p>
            <a:pPr algn="just"/>
            <a:r>
              <a:rPr lang="en-US" b="1" dirty="0"/>
              <a:t>After an initial </a:t>
            </a:r>
            <a:r>
              <a:rPr lang="en-US" b="1" u="sng" dirty="0"/>
              <a:t>identification and assessment </a:t>
            </a:r>
            <a:r>
              <a:rPr lang="en-US" b="1" dirty="0"/>
              <a:t>of EHS, it is important to carry out a more in- depth assessment in order to clarify the effects of the subsidies and their elimination, and to identify those subsidies that need to be </a:t>
            </a:r>
            <a:r>
              <a:rPr lang="en-US" b="1" u="sng" dirty="0"/>
              <a:t>phased-out.</a:t>
            </a:r>
          </a:p>
          <a:p>
            <a:pPr algn="just"/>
            <a:endParaRPr lang="uk-UA" b="1" dirty="0"/>
          </a:p>
          <a:p>
            <a:pPr algn="just"/>
            <a:r>
              <a:rPr lang="en-US" b="1" dirty="0"/>
              <a:t>Identifying EHS and assessing their various impacts does not mean abandoning them immediately, but the need to establish a clear understanding of the socio-economic cost of their phasing-out, the availability of better alternatives and the possible compensation mechanisms.</a:t>
            </a:r>
            <a:endParaRPr lang="en-US" dirty="0"/>
          </a:p>
        </p:txBody>
      </p:sp>
    </p:spTree>
    <p:extLst>
      <p:ext uri="{BB962C8B-B14F-4D97-AF65-F5344CB8AC3E}">
        <p14:creationId xmlns:p14="http://schemas.microsoft.com/office/powerpoint/2010/main" val="60734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5432-C5EC-104A-B9D8-0BCF60B2621F}"/>
              </a:ext>
            </a:extLst>
          </p:cNvPr>
          <p:cNvSpPr>
            <a:spLocks noGrp="1"/>
          </p:cNvSpPr>
          <p:nvPr>
            <p:ph type="title"/>
          </p:nvPr>
        </p:nvSpPr>
        <p:spPr>
          <a:xfrm>
            <a:off x="1091986" y="1665122"/>
            <a:ext cx="9905998" cy="666585"/>
          </a:xfrm>
        </p:spPr>
        <p:txBody>
          <a:bodyPr>
            <a:normAutofit fontScale="90000"/>
          </a:bodyPr>
          <a:lstStyle/>
          <a:p>
            <a:pPr algn="ctr"/>
            <a:br>
              <a:rPr lang="en-US" dirty="0">
                <a:solidFill>
                  <a:schemeClr val="bg1"/>
                </a:solidFill>
              </a:rPr>
            </a:br>
            <a:r>
              <a:rPr lang="en-US" dirty="0">
                <a:solidFill>
                  <a:schemeClr val="bg1"/>
                </a:solidFill>
              </a:rPr>
              <a:t>interrelation </a:t>
            </a:r>
            <a:br>
              <a:rPr lang="en-US" dirty="0">
                <a:solidFill>
                  <a:schemeClr val="bg1"/>
                </a:solidFill>
              </a:rPr>
            </a:br>
            <a:r>
              <a:rPr lang="en-US" sz="2000" dirty="0">
                <a:solidFill>
                  <a:schemeClr val="bg1"/>
                </a:solidFill>
              </a:rPr>
              <a:t>fossil fuel subsidies / energy subsidies / environmentally harmful subsidies</a:t>
            </a:r>
            <a:endParaRPr lang="en-US" dirty="0">
              <a:solidFill>
                <a:schemeClr val="bg1"/>
              </a:solidFill>
            </a:endParaRPr>
          </a:p>
        </p:txBody>
      </p:sp>
      <p:graphicFrame>
        <p:nvGraphicFramePr>
          <p:cNvPr id="4" name="Content Placeholder 3">
            <a:extLst>
              <a:ext uri="{FF2B5EF4-FFF2-40B4-BE49-F238E27FC236}">
                <a16:creationId xmlns:a16="http://schemas.microsoft.com/office/drawing/2014/main" id="{34A83C48-C203-FC4E-B9A6-F43FD87B9C54}"/>
              </a:ext>
            </a:extLst>
          </p:cNvPr>
          <p:cNvGraphicFramePr>
            <a:graphicFrameLocks noGrp="1"/>
          </p:cNvGraphicFramePr>
          <p:nvPr>
            <p:ph idx="1"/>
          </p:nvPr>
        </p:nvGraphicFramePr>
        <p:xfrm>
          <a:off x="1180323" y="2331707"/>
          <a:ext cx="10412155" cy="337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55EF7AC1-463A-A84C-873A-086317E81A02}"/>
              </a:ext>
            </a:extLst>
          </p:cNvPr>
          <p:cNvSpPr txBox="1">
            <a:spLocks/>
          </p:cNvSpPr>
          <p:nvPr/>
        </p:nvSpPr>
        <p:spPr>
          <a:xfrm>
            <a:off x="1091986" y="0"/>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b="1" dirty="0">
                <a:solidFill>
                  <a:schemeClr val="bg1"/>
                </a:solidFill>
              </a:rPr>
              <a:t>1.defining EHS </a:t>
            </a:r>
            <a:br>
              <a:rPr lang="en-US" dirty="0"/>
            </a:br>
            <a:endParaRPr lang="en-US" dirty="0"/>
          </a:p>
        </p:txBody>
      </p:sp>
      <p:sp>
        <p:nvSpPr>
          <p:cNvPr id="6" name="Content Placeholder 2">
            <a:extLst>
              <a:ext uri="{FF2B5EF4-FFF2-40B4-BE49-F238E27FC236}">
                <a16:creationId xmlns:a16="http://schemas.microsoft.com/office/drawing/2014/main" id="{D686D725-DAB7-9642-9696-8BE16FC528EC}"/>
              </a:ext>
            </a:extLst>
          </p:cNvPr>
          <p:cNvSpPr txBox="1">
            <a:spLocks/>
          </p:cNvSpPr>
          <p:nvPr/>
        </p:nvSpPr>
        <p:spPr>
          <a:xfrm>
            <a:off x="642026" y="719846"/>
            <a:ext cx="11047569" cy="1177047"/>
          </a:xfrm>
          <a:prstGeom prst="rect">
            <a:avLst/>
          </a:prstGeom>
          <a:ln>
            <a:solidFill>
              <a:schemeClr val="accent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n-US" sz="1600" dirty="0"/>
              <a:t>The need to identify and phase out environmentally harmful subsidies has been highlighted for decades by international organizations* (OECD, UNEP, UNECE, IMF, the International Energy Agency, the World Bank and the G20 etc.). There are many different definitions of energy subsidies / fossil fuel subsidies. So the additional </a:t>
            </a:r>
            <a:r>
              <a:rPr lang="en-US" sz="1600" b="1" dirty="0"/>
              <a:t>clarity on the definition </a:t>
            </a:r>
            <a:r>
              <a:rPr lang="en-US" sz="1600" dirty="0"/>
              <a:t>of EHS is needed.</a:t>
            </a:r>
          </a:p>
        </p:txBody>
      </p:sp>
      <p:sp>
        <p:nvSpPr>
          <p:cNvPr id="7" name="Content Placeholder 2">
            <a:extLst>
              <a:ext uri="{FF2B5EF4-FFF2-40B4-BE49-F238E27FC236}">
                <a16:creationId xmlns:a16="http://schemas.microsoft.com/office/drawing/2014/main" id="{91483EFD-80B3-7B45-8243-55923045FE07}"/>
              </a:ext>
            </a:extLst>
          </p:cNvPr>
          <p:cNvSpPr txBox="1">
            <a:spLocks/>
          </p:cNvSpPr>
          <p:nvPr/>
        </p:nvSpPr>
        <p:spPr>
          <a:xfrm>
            <a:off x="642025" y="5924144"/>
            <a:ext cx="11047569" cy="74471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en-US" sz="1200" dirty="0">
                <a:solidFill>
                  <a:schemeClr val="bg1"/>
                </a:solidFill>
              </a:rPr>
              <a:t>*For example, UN Sustainable Development Goal 12.c“; the 7th and 8th Environmental Action Programs (EAP) of the European Union; the Europe 2020 Strategy (European Semester), and Roadmap to a Resource Efficient Europe; the European Green Deal; “Fit for 55” plan: Delivering the EU's 2030 climate targets on the path toward climate neutrality; European Climate Regulation 2021/1119.</a:t>
            </a:r>
            <a:endParaRPr lang="en-US" sz="1600" dirty="0">
              <a:solidFill>
                <a:schemeClr val="bg1"/>
              </a:solidFill>
            </a:endParaRPr>
          </a:p>
        </p:txBody>
      </p:sp>
    </p:spTree>
    <p:extLst>
      <p:ext uri="{BB962C8B-B14F-4D97-AF65-F5344CB8AC3E}">
        <p14:creationId xmlns:p14="http://schemas.microsoft.com/office/powerpoint/2010/main" val="656734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a:t>
            </a:r>
            <a:r>
              <a:rPr lang="uk-UA" sz="2400" b="1" dirty="0">
                <a:solidFill>
                  <a:schemeClr val="bg1"/>
                </a:solidFill>
              </a:rPr>
              <a:t>1</a:t>
            </a:r>
            <a:r>
              <a:rPr lang="en-US" sz="2400" b="1" dirty="0">
                <a:solidFill>
                  <a:schemeClr val="bg1"/>
                </a:solidFill>
              </a:rPr>
              <a:t>. To set up clear objectives, a timetable and transitional period for implementation EHS phase-out</a:t>
            </a:r>
            <a:br>
              <a:rPr lang="en-US" sz="2400" b="1" dirty="0"/>
            </a:br>
            <a:endParaRPr lang="en-US" sz="2400" b="1" dirty="0">
              <a:solidFill>
                <a:schemeClr val="bg1"/>
              </a:solidFill>
            </a:endParaRP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algn="just"/>
            <a:endParaRPr lang="en-US" dirty="0"/>
          </a:p>
        </p:txBody>
      </p:sp>
      <p:pic>
        <p:nvPicPr>
          <p:cNvPr id="4" name="Picture 3">
            <a:extLst>
              <a:ext uri="{FF2B5EF4-FFF2-40B4-BE49-F238E27FC236}">
                <a16:creationId xmlns:a16="http://schemas.microsoft.com/office/drawing/2014/main" id="{8DF05529-0A27-9F46-A0B4-18793F7C3420}"/>
              </a:ext>
            </a:extLst>
          </p:cNvPr>
          <p:cNvPicPr>
            <a:picLocks noChangeAspect="1"/>
          </p:cNvPicPr>
          <p:nvPr/>
        </p:nvPicPr>
        <p:blipFill>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349046" y="1842734"/>
            <a:ext cx="3774464" cy="2792627"/>
          </a:xfrm>
          <a:prstGeom prst="rect">
            <a:avLst/>
          </a:prstGeom>
        </p:spPr>
      </p:pic>
    </p:spTree>
    <p:extLst>
      <p:ext uri="{BB962C8B-B14F-4D97-AF65-F5344CB8AC3E}">
        <p14:creationId xmlns:p14="http://schemas.microsoft.com/office/powerpoint/2010/main" val="414327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a:t>
            </a:r>
            <a:r>
              <a:rPr lang="uk-UA" sz="2400" b="1" dirty="0">
                <a:solidFill>
                  <a:schemeClr val="bg1"/>
                </a:solidFill>
              </a:rPr>
              <a:t>2</a:t>
            </a:r>
            <a:r>
              <a:rPr lang="en-US" sz="2400" b="1" dirty="0">
                <a:solidFill>
                  <a:schemeClr val="bg1"/>
                </a:solidFill>
              </a:rPr>
              <a:t>. To predict The Impacts of EHS and analyze counterfactual situation (situation without EHS)</a:t>
            </a:r>
            <a:br>
              <a:rPr lang="en-US" sz="2400" b="1" dirty="0">
                <a:solidFill>
                  <a:schemeClr val="bg1"/>
                </a:solidFill>
              </a:rPr>
            </a:br>
            <a:endParaRPr lang="en-US" sz="2400" b="1" dirty="0">
              <a:solidFill>
                <a:schemeClr val="bg1"/>
              </a:solidFill>
            </a:endParaRP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963828" y="1124466"/>
            <a:ext cx="7772400" cy="5436972"/>
          </a:xfrm>
        </p:spPr>
        <p:txBody>
          <a:bodyPr>
            <a:normAutofit fontScale="92500" lnSpcReduction="20000"/>
          </a:bodyPr>
          <a:lstStyle/>
          <a:p>
            <a:pPr algn="just"/>
            <a:r>
              <a:rPr lang="en-US" dirty="0"/>
              <a:t>More qualitative analysis should be undertaken to compare different impacts and ensure that the chosen option does not result in greater environmental impact</a:t>
            </a:r>
            <a:r>
              <a:rPr lang="en-US" b="1" dirty="0"/>
              <a:t>.</a:t>
            </a:r>
          </a:p>
          <a:p>
            <a:pPr algn="just"/>
            <a:r>
              <a:rPr lang="en-US" dirty="0"/>
              <a:t> To predict the impact of EHS, expected costs and benefits, pros and cons etc. </a:t>
            </a:r>
            <a:r>
              <a:rPr lang="en-US"/>
              <a:t>It </a:t>
            </a:r>
            <a:r>
              <a:rPr lang="en-US" dirty="0"/>
              <a:t>is necessary to use Ex Ante Regulatory Impact Assessment. </a:t>
            </a:r>
          </a:p>
          <a:p>
            <a:pPr algn="just"/>
            <a:r>
              <a:rPr lang="en-US" dirty="0"/>
              <a:t>It is needed to built macroeconomic model that integrates a range of economic, social and environmental processes (e.g. E3ME* or GEM-E3** models could be used). </a:t>
            </a:r>
          </a:p>
          <a:p>
            <a:pPr algn="just"/>
            <a:r>
              <a:rPr lang="en-US" dirty="0"/>
              <a:t>In ex ante modelling, it is necessary to compare two states of the economy</a:t>
            </a:r>
            <a:r>
              <a:rPr lang="uk-UA" dirty="0"/>
              <a:t>: </a:t>
            </a:r>
            <a:r>
              <a:rPr lang="en-US" dirty="0"/>
              <a:t>with</a:t>
            </a:r>
            <a:r>
              <a:rPr lang="uk-UA" dirty="0"/>
              <a:t> (</a:t>
            </a:r>
            <a:r>
              <a:rPr lang="en-US" dirty="0"/>
              <a:t>Business-As-Usual (BAU)</a:t>
            </a:r>
            <a:r>
              <a:rPr lang="uk-UA" dirty="0"/>
              <a:t>)</a:t>
            </a:r>
            <a:r>
              <a:rPr lang="en-US" dirty="0"/>
              <a:t> and without EHS</a:t>
            </a:r>
            <a:r>
              <a:rPr lang="uk-UA" dirty="0"/>
              <a:t> (</a:t>
            </a:r>
            <a:r>
              <a:rPr lang="en-US" dirty="0"/>
              <a:t>Analyze Counterfactual</a:t>
            </a:r>
            <a:r>
              <a:rPr lang="uk-UA" dirty="0"/>
              <a:t> </a:t>
            </a:r>
            <a:r>
              <a:rPr lang="en-US" dirty="0"/>
              <a:t>Scenario</a:t>
            </a:r>
            <a:r>
              <a:rPr lang="uk-UA" dirty="0"/>
              <a:t>)</a:t>
            </a:r>
            <a:r>
              <a:rPr lang="en-US" dirty="0"/>
              <a:t>.</a:t>
            </a:r>
          </a:p>
          <a:p>
            <a:pPr marL="0" indent="0" algn="just">
              <a:buNone/>
            </a:pPr>
            <a:endParaRPr lang="en-US" sz="1500" dirty="0"/>
          </a:p>
          <a:p>
            <a:pPr algn="just">
              <a:lnSpc>
                <a:spcPct val="110000"/>
              </a:lnSpc>
              <a:spcBef>
                <a:spcPts val="0"/>
              </a:spcBef>
            </a:pPr>
            <a:r>
              <a:rPr lang="en-US" sz="1500" dirty="0"/>
              <a:t>*Available at</a:t>
            </a:r>
            <a:r>
              <a:rPr lang="uk-UA" sz="1500" dirty="0"/>
              <a:t>: </a:t>
            </a:r>
            <a:r>
              <a:rPr lang="en-US" sz="1500" dirty="0">
                <a:hlinkClick r:id="rId2"/>
              </a:rPr>
              <a:t>https://www.e3me.com/</a:t>
            </a:r>
            <a:r>
              <a:rPr lang="en-US" sz="1500" dirty="0"/>
              <a:t> </a:t>
            </a:r>
          </a:p>
          <a:p>
            <a:pPr algn="just">
              <a:lnSpc>
                <a:spcPct val="110000"/>
              </a:lnSpc>
              <a:spcBef>
                <a:spcPts val="0"/>
              </a:spcBef>
            </a:pPr>
            <a:r>
              <a:rPr lang="en-US" sz="1500" dirty="0"/>
              <a:t>** Available at</a:t>
            </a:r>
            <a:r>
              <a:rPr lang="uk-UA" sz="1500" dirty="0"/>
              <a:t>: </a:t>
            </a:r>
            <a:r>
              <a:rPr lang="en-US" sz="1500" dirty="0">
                <a:hlinkClick r:id="rId3"/>
              </a:rPr>
              <a:t>https://e3modelling.com/modelling-tools/gem-e3/</a:t>
            </a:r>
            <a:r>
              <a:rPr lang="en-US" sz="1500" dirty="0"/>
              <a:t> </a:t>
            </a:r>
          </a:p>
        </p:txBody>
      </p:sp>
      <p:pic>
        <p:nvPicPr>
          <p:cNvPr id="4" name="Picture 3">
            <a:extLst>
              <a:ext uri="{FF2B5EF4-FFF2-40B4-BE49-F238E27FC236}">
                <a16:creationId xmlns:a16="http://schemas.microsoft.com/office/drawing/2014/main" id="{DF3DB315-F572-2246-91DD-04C44BDD656E}"/>
              </a:ext>
            </a:extLst>
          </p:cNvPr>
          <p:cNvPicPr>
            <a:picLocks noChangeAspect="1"/>
          </p:cNvPicPr>
          <p:nvPr/>
        </p:nvPicPr>
        <p:blipFill>
          <a:blip r:embed="rId4" cstate="screen">
            <a:duotone>
              <a:prstClr val="black"/>
              <a:schemeClr val="accent5">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8875267" y="1124465"/>
            <a:ext cx="2703013" cy="3126260"/>
          </a:xfrm>
          <a:prstGeom prst="rect">
            <a:avLst/>
          </a:prstGeom>
        </p:spPr>
      </p:pic>
    </p:spTree>
    <p:extLst>
      <p:ext uri="{BB962C8B-B14F-4D97-AF65-F5344CB8AC3E}">
        <p14:creationId xmlns:p14="http://schemas.microsoft.com/office/powerpoint/2010/main" val="65387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4.3. To evaluate political and legal feasibility of EHS phase-out </a:t>
            </a: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marL="0" indent="0" algn="just">
              <a:buNone/>
            </a:pPr>
            <a:r>
              <a:rPr lang="en-US" dirty="0"/>
              <a:t>It is important to consider whether EHS phasing-out is</a:t>
            </a:r>
            <a:r>
              <a:rPr lang="uk-UA" dirty="0"/>
              <a:t>:</a:t>
            </a:r>
            <a:r>
              <a:rPr lang="en-US" dirty="0"/>
              <a:t> </a:t>
            </a:r>
          </a:p>
          <a:p>
            <a:pPr algn="just"/>
            <a:r>
              <a:rPr lang="en-US" dirty="0"/>
              <a:t>feasible and enforceable for policy-makers </a:t>
            </a:r>
            <a:endParaRPr lang="uk-UA" dirty="0"/>
          </a:p>
          <a:p>
            <a:pPr algn="just"/>
            <a:r>
              <a:rPr lang="en-US" dirty="0"/>
              <a:t>supported by civil society or other stakeholders (e.g., NGOs, trade unions, social groups, industry associations)</a:t>
            </a:r>
            <a:r>
              <a:rPr lang="en-US" b="1" dirty="0"/>
              <a:t>).</a:t>
            </a:r>
          </a:p>
          <a:p>
            <a:pPr algn="just"/>
            <a:endParaRPr lang="en-US" dirty="0"/>
          </a:p>
        </p:txBody>
      </p:sp>
      <p:pic>
        <p:nvPicPr>
          <p:cNvPr id="4" name="Picture 3">
            <a:extLst>
              <a:ext uri="{FF2B5EF4-FFF2-40B4-BE49-F238E27FC236}">
                <a16:creationId xmlns:a16="http://schemas.microsoft.com/office/drawing/2014/main" id="{5109BE74-59BA-214D-82BA-EB1B19C2CF3A}"/>
              </a:ext>
            </a:extLst>
          </p:cNvPr>
          <p:cNvPicPr>
            <a:picLocks noChangeAspect="1"/>
          </p:cNvPicPr>
          <p:nvPr/>
        </p:nvPicPr>
        <p:blipFill>
          <a:blip r:embed="rId2">
            <a:duotone>
              <a:schemeClr val="accent5">
                <a:shade val="45000"/>
                <a:satMod val="135000"/>
              </a:schemeClr>
              <a:prstClr val="white"/>
            </a:duotone>
          </a:blip>
          <a:stretch>
            <a:fillRect/>
          </a:stretch>
        </p:blipFill>
        <p:spPr>
          <a:xfrm>
            <a:off x="4377211" y="3909520"/>
            <a:ext cx="2899374" cy="2299063"/>
          </a:xfrm>
          <a:prstGeom prst="rect">
            <a:avLst/>
          </a:prstGeom>
        </p:spPr>
      </p:pic>
      <p:pic>
        <p:nvPicPr>
          <p:cNvPr id="5" name="Picture 4">
            <a:extLst>
              <a:ext uri="{FF2B5EF4-FFF2-40B4-BE49-F238E27FC236}">
                <a16:creationId xmlns:a16="http://schemas.microsoft.com/office/drawing/2014/main" id="{005D8B34-A971-E843-9D36-4A2655F870B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7503574" y="3840871"/>
            <a:ext cx="3619500" cy="2247900"/>
          </a:xfrm>
          <a:prstGeom prst="rect">
            <a:avLst/>
          </a:prstGeom>
        </p:spPr>
      </p:pic>
      <p:pic>
        <p:nvPicPr>
          <p:cNvPr id="6" name="Picture 5">
            <a:extLst>
              <a:ext uri="{FF2B5EF4-FFF2-40B4-BE49-F238E27FC236}">
                <a16:creationId xmlns:a16="http://schemas.microsoft.com/office/drawing/2014/main" id="{25441608-0A7A-8245-BB82-8F272D5EB95C}"/>
              </a:ext>
            </a:extLst>
          </p:cNvPr>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57678" y="3910207"/>
            <a:ext cx="2993946" cy="2246527"/>
          </a:xfrm>
          <a:prstGeom prst="rect">
            <a:avLst/>
          </a:prstGeom>
        </p:spPr>
      </p:pic>
    </p:spTree>
    <p:extLst>
      <p:ext uri="{BB962C8B-B14F-4D97-AF65-F5344CB8AC3E}">
        <p14:creationId xmlns:p14="http://schemas.microsoft.com/office/powerpoint/2010/main" val="250113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4.5. To determine the necessity and opportunity for compensation mechanisms for EHS beneficiaries </a:t>
            </a: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algn="just"/>
            <a:r>
              <a:rPr lang="en-US" dirty="0"/>
              <a:t>Compensation mechanisms have to mitigate possible detrimental impacts on society or the economy (e.g., reduced competitiveness). </a:t>
            </a:r>
          </a:p>
          <a:p>
            <a:pPr algn="just"/>
            <a:r>
              <a:rPr lang="en-US" dirty="0"/>
              <a:t>Compensation mechanisms and mitigation measures should have a clear timeline, with exemptions gradually reduced and linked to effective conditionalities.</a:t>
            </a:r>
            <a:endParaRPr lang="en-US" b="1" dirty="0"/>
          </a:p>
          <a:p>
            <a:pPr algn="just"/>
            <a:endParaRPr lang="en-US" dirty="0"/>
          </a:p>
        </p:txBody>
      </p:sp>
      <p:pic>
        <p:nvPicPr>
          <p:cNvPr id="4" name="Picture 3">
            <a:extLst>
              <a:ext uri="{FF2B5EF4-FFF2-40B4-BE49-F238E27FC236}">
                <a16:creationId xmlns:a16="http://schemas.microsoft.com/office/drawing/2014/main" id="{B5C5E0A0-664B-404B-9E91-007F3DC81A1A}"/>
              </a:ext>
            </a:extLst>
          </p:cNvPr>
          <p:cNvPicPr>
            <a:picLocks noChangeAspect="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006282" y="4303794"/>
            <a:ext cx="3805881" cy="2049321"/>
          </a:xfrm>
          <a:prstGeom prst="rect">
            <a:avLst/>
          </a:prstGeom>
        </p:spPr>
      </p:pic>
    </p:spTree>
    <p:extLst>
      <p:ext uri="{BB962C8B-B14F-4D97-AF65-F5344CB8AC3E}">
        <p14:creationId xmlns:p14="http://schemas.microsoft.com/office/powerpoint/2010/main" val="1306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4.6. Identifying and assessing other phasing-out options</a:t>
            </a:r>
            <a:br>
              <a:rPr lang="en-US" sz="2400" b="1" dirty="0">
                <a:solidFill>
                  <a:schemeClr val="bg1"/>
                </a:solidFill>
              </a:rPr>
            </a:br>
            <a:endParaRPr lang="en-US" sz="2400" b="1" dirty="0">
              <a:solidFill>
                <a:schemeClr val="bg1"/>
              </a:solidFill>
            </a:endParaRP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marL="0" indent="0" algn="just">
              <a:buNone/>
            </a:pPr>
            <a:r>
              <a:rPr lang="en-US" dirty="0"/>
              <a:t>Identifying and assessing phasing-out options</a:t>
            </a:r>
            <a:r>
              <a:rPr lang="uk-UA" dirty="0"/>
              <a:t> </a:t>
            </a:r>
            <a:r>
              <a:rPr lang="en-US" dirty="0"/>
              <a:t>includes analyze of</a:t>
            </a:r>
            <a:r>
              <a:rPr lang="uk-UA" dirty="0"/>
              <a:t>:</a:t>
            </a:r>
            <a:endParaRPr lang="en-US" dirty="0"/>
          </a:p>
          <a:p>
            <a:pPr marL="0" indent="0" algn="just">
              <a:buNone/>
            </a:pPr>
            <a:endParaRPr lang="en-US" dirty="0"/>
          </a:p>
          <a:p>
            <a:pPr algn="just"/>
            <a:r>
              <a:rPr lang="en-US" dirty="0"/>
              <a:t>attempts to reform the EHS in the past</a:t>
            </a:r>
          </a:p>
          <a:p>
            <a:pPr algn="just"/>
            <a:r>
              <a:rPr lang="en-US" dirty="0"/>
              <a:t>more unhazardous and/or effective alternatives to the EHS (are there alternative technologies, products, services or modes of production that could replace those supported by the existing EHS?)</a:t>
            </a:r>
          </a:p>
          <a:p>
            <a:pPr algn="just"/>
            <a:endParaRPr lang="en-US" dirty="0"/>
          </a:p>
        </p:txBody>
      </p:sp>
      <p:pic>
        <p:nvPicPr>
          <p:cNvPr id="4" name="Picture 3">
            <a:extLst>
              <a:ext uri="{FF2B5EF4-FFF2-40B4-BE49-F238E27FC236}">
                <a16:creationId xmlns:a16="http://schemas.microsoft.com/office/drawing/2014/main" id="{5057B860-2274-E14A-BD2E-560CD96446D6}"/>
              </a:ext>
            </a:extLst>
          </p:cNvPr>
          <p:cNvPicPr>
            <a:picLocks noChangeAspect="1"/>
          </p:cNvPicPr>
          <p:nvPr/>
        </p:nvPicPr>
        <p:blipFill rotWithShape="1">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9507237" y="1655806"/>
            <a:ext cx="2357137" cy="1260389"/>
          </a:xfrm>
          <a:prstGeom prst="rect">
            <a:avLst/>
          </a:prstGeom>
        </p:spPr>
      </p:pic>
    </p:spTree>
    <p:extLst>
      <p:ext uri="{BB962C8B-B14F-4D97-AF65-F5344CB8AC3E}">
        <p14:creationId xmlns:p14="http://schemas.microsoft.com/office/powerpoint/2010/main" val="67918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369805"/>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4.7. To provide regular and transparent monitoring of phasing-out</a:t>
            </a:r>
            <a:br>
              <a:rPr lang="en-US" sz="2400" b="1" dirty="0">
                <a:solidFill>
                  <a:schemeClr val="bg1"/>
                </a:solidFill>
              </a:rPr>
            </a:br>
            <a:endParaRPr lang="en-US" sz="2400" b="1" dirty="0">
              <a:solidFill>
                <a:schemeClr val="bg1"/>
              </a:solidFill>
            </a:endParaRP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algn="just"/>
            <a:endParaRPr lang="en-US" dirty="0"/>
          </a:p>
        </p:txBody>
      </p:sp>
      <p:pic>
        <p:nvPicPr>
          <p:cNvPr id="4" name="Picture 3">
            <a:extLst>
              <a:ext uri="{FF2B5EF4-FFF2-40B4-BE49-F238E27FC236}">
                <a16:creationId xmlns:a16="http://schemas.microsoft.com/office/drawing/2014/main" id="{180392E4-9119-3547-AE20-3493362296B7}"/>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5617467" y="2796230"/>
            <a:ext cx="5429944" cy="2451786"/>
          </a:xfrm>
          <a:prstGeom prst="rect">
            <a:avLst/>
          </a:prstGeom>
        </p:spPr>
      </p:pic>
    </p:spTree>
    <p:extLst>
      <p:ext uri="{BB962C8B-B14F-4D97-AF65-F5344CB8AC3E}">
        <p14:creationId xmlns:p14="http://schemas.microsoft.com/office/powerpoint/2010/main" val="2372569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2B04-E7A4-4544-8779-481C1762F21D}"/>
              </a:ext>
            </a:extLst>
          </p:cNvPr>
          <p:cNvSpPr>
            <a:spLocks noGrp="1"/>
          </p:cNvSpPr>
          <p:nvPr>
            <p:ph type="title"/>
          </p:nvPr>
        </p:nvSpPr>
        <p:spPr>
          <a:xfrm>
            <a:off x="1141412" y="258594"/>
            <a:ext cx="10189733" cy="865871"/>
          </a:xfrm>
        </p:spPr>
        <p:txBody>
          <a:bodyPr>
            <a:noAutofit/>
          </a:bodyPr>
          <a:lstStyle/>
          <a:p>
            <a:r>
              <a:rPr lang="en-US" sz="2400" b="1" dirty="0">
                <a:solidFill>
                  <a:schemeClr val="bg1"/>
                </a:solidFill>
              </a:rPr>
              <a:t>4. analytical framework for choosing EHS for phasing-out</a:t>
            </a:r>
            <a:br>
              <a:rPr lang="en-US" sz="2400" b="1" dirty="0">
                <a:solidFill>
                  <a:schemeClr val="bg1"/>
                </a:solidFill>
              </a:rPr>
            </a:br>
            <a:r>
              <a:rPr lang="en-US" sz="2400" b="1" dirty="0">
                <a:solidFill>
                  <a:schemeClr val="bg1"/>
                </a:solidFill>
              </a:rPr>
              <a:t>4.8. ex-post evaluation of EHS phasing-out</a:t>
            </a:r>
          </a:p>
        </p:txBody>
      </p:sp>
      <p:sp>
        <p:nvSpPr>
          <p:cNvPr id="3" name="Content Placeholder 2">
            <a:extLst>
              <a:ext uri="{FF2B5EF4-FFF2-40B4-BE49-F238E27FC236}">
                <a16:creationId xmlns:a16="http://schemas.microsoft.com/office/drawing/2014/main" id="{A8A53B8A-9F32-074D-B95B-C87D6683F17B}"/>
              </a:ext>
            </a:extLst>
          </p:cNvPr>
          <p:cNvSpPr>
            <a:spLocks noGrp="1"/>
          </p:cNvSpPr>
          <p:nvPr>
            <p:ph idx="1"/>
          </p:nvPr>
        </p:nvSpPr>
        <p:spPr>
          <a:xfrm>
            <a:off x="1141412" y="1482810"/>
            <a:ext cx="9905999" cy="5078627"/>
          </a:xfrm>
        </p:spPr>
        <p:txBody>
          <a:bodyPr>
            <a:normAutofit/>
          </a:bodyPr>
          <a:lstStyle/>
          <a:p>
            <a:pPr algn="just"/>
            <a:r>
              <a:rPr lang="en-US" dirty="0"/>
              <a:t>Ex-post (retrospective) evaluation is required to (re)assess impacts, ensure effectiveness and </a:t>
            </a:r>
            <a:r>
              <a:rPr lang="en-US" dirty="0" err="1"/>
              <a:t>analyse</a:t>
            </a:r>
            <a:r>
              <a:rPr lang="en-US" dirty="0"/>
              <a:t> consequences</a:t>
            </a:r>
            <a:r>
              <a:rPr lang="en-US" b="1" dirty="0"/>
              <a:t>). </a:t>
            </a:r>
          </a:p>
          <a:p>
            <a:pPr algn="just"/>
            <a:r>
              <a:rPr lang="en-US" dirty="0"/>
              <a:t>Special econometric studies are needed (e.g. regression discontinuity design (RDD)).</a:t>
            </a:r>
          </a:p>
          <a:p>
            <a:pPr algn="just"/>
            <a:endParaRPr lang="en-US" dirty="0"/>
          </a:p>
          <a:p>
            <a:pPr algn="just"/>
            <a:endParaRPr lang="en-US" dirty="0"/>
          </a:p>
        </p:txBody>
      </p:sp>
    </p:spTree>
    <p:extLst>
      <p:ext uri="{BB962C8B-B14F-4D97-AF65-F5344CB8AC3E}">
        <p14:creationId xmlns:p14="http://schemas.microsoft.com/office/powerpoint/2010/main" val="4042964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lvl="0">
              <a:buSzPts val="3600"/>
            </a:pPr>
            <a:r>
              <a:rPr lang="en-US" dirty="0"/>
              <a:t>4. </a:t>
            </a:r>
            <a:r>
              <a:rPr lang="en-US" b="1" dirty="0"/>
              <a:t>Results of </a:t>
            </a:r>
            <a:r>
              <a:rPr lang="en-US" b="1" dirty="0">
                <a:solidFill>
                  <a:schemeClr val="bg1"/>
                </a:solidFill>
              </a:rPr>
              <a:t>data overview on EHS from recent EU, world and national reports, databases, inventories</a:t>
            </a:r>
            <a:endParaRPr dirty="0"/>
          </a:p>
        </p:txBody>
      </p:sp>
      <p:sp>
        <p:nvSpPr>
          <p:cNvPr id="242" name="Google Shape;242;p2"/>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3000"/>
              <a:buNone/>
            </a:pPr>
            <a:endParaRPr dirty="0"/>
          </a:p>
          <a:p>
            <a:pPr marL="0" lvl="0" indent="0">
              <a:buClr>
                <a:schemeClr val="dk1"/>
              </a:buClr>
              <a:buSzPts val="4500"/>
              <a:buNone/>
            </a:pPr>
            <a:r>
              <a:rPr lang="en-US" sz="3600" dirty="0"/>
              <a:t>Two GROUPS OF REPORTS</a:t>
            </a:r>
            <a:endParaRPr lang="en-US" sz="3600" dirty="0">
              <a:solidFill>
                <a:schemeClr val="dk1"/>
              </a:solidFill>
            </a:endParaRPr>
          </a:p>
          <a:p>
            <a:pPr marL="228600" lvl="0" indent="-285750" algn="l" rtl="0">
              <a:lnSpc>
                <a:spcPct val="120000"/>
              </a:lnSpc>
              <a:spcBef>
                <a:spcPts val="1000"/>
              </a:spcBef>
              <a:spcAft>
                <a:spcPts val="0"/>
              </a:spcAft>
              <a:buClr>
                <a:schemeClr val="dk1"/>
              </a:buClr>
              <a:buSzPts val="4500"/>
              <a:buChar char="•"/>
            </a:pPr>
            <a:r>
              <a:rPr lang="en-US" sz="3600" dirty="0">
                <a:solidFill>
                  <a:schemeClr val="dk1"/>
                </a:solidFill>
              </a:rPr>
              <a:t>1. Relevant data </a:t>
            </a:r>
            <a:endParaRPr dirty="0"/>
          </a:p>
          <a:p>
            <a:pPr marL="228600" lvl="0" indent="-285750" algn="l" rtl="0">
              <a:lnSpc>
                <a:spcPct val="120000"/>
              </a:lnSpc>
              <a:spcBef>
                <a:spcPts val="1000"/>
              </a:spcBef>
              <a:spcAft>
                <a:spcPts val="0"/>
              </a:spcAft>
              <a:buClr>
                <a:schemeClr val="dk1"/>
              </a:buClr>
              <a:buSzPts val="4500"/>
              <a:buChar char="•"/>
            </a:pPr>
            <a:r>
              <a:rPr lang="en-US" sz="3600" dirty="0">
                <a:solidFill>
                  <a:schemeClr val="dk1"/>
                </a:solidFill>
              </a:rPr>
              <a:t>2. Partial or outdated data</a:t>
            </a:r>
            <a:endParaRPr dirty="0"/>
          </a:p>
          <a:p>
            <a:pPr marL="0" lvl="0" indent="0" algn="l" rtl="0">
              <a:lnSpc>
                <a:spcPct val="120000"/>
              </a:lnSpc>
              <a:spcBef>
                <a:spcPts val="1000"/>
              </a:spcBef>
              <a:spcAft>
                <a:spcPts val="0"/>
              </a:spcAft>
              <a:buClr>
                <a:schemeClr val="dk1"/>
              </a:buClr>
              <a:buSzPts val="4500"/>
              <a:buNone/>
            </a:pPr>
            <a:endParaRPr sz="3600" dirty="0"/>
          </a:p>
        </p:txBody>
      </p:sp>
      <p:pic>
        <p:nvPicPr>
          <p:cNvPr id="243" name="Google Shape;243;p2"/>
          <p:cNvPicPr preferRelativeResize="0"/>
          <p:nvPr/>
        </p:nvPicPr>
        <p:blipFill rotWithShape="1">
          <a:blip r:embed="rId3">
            <a:alphaModFix/>
          </a:blip>
          <a:srcRect/>
          <a:stretch/>
        </p:blipFill>
        <p:spPr>
          <a:xfrm>
            <a:off x="6482256" y="2249487"/>
            <a:ext cx="4565155" cy="3279196"/>
          </a:xfrm>
          <a:prstGeom prst="rect">
            <a:avLst/>
          </a:prstGeom>
          <a:noFill/>
          <a:ln>
            <a:noFill/>
          </a:ln>
        </p:spPr>
      </p:pic>
    </p:spTree>
    <p:extLst>
      <p:ext uri="{BB962C8B-B14F-4D97-AF65-F5344CB8AC3E}">
        <p14:creationId xmlns:p14="http://schemas.microsoft.com/office/powerpoint/2010/main" val="233901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
          <p:cNvSpPr txBox="1">
            <a:spLocks noGrp="1"/>
          </p:cNvSpPr>
          <p:nvPr>
            <p:ph type="title"/>
          </p:nvPr>
        </p:nvSpPr>
        <p:spPr>
          <a:xfrm>
            <a:off x="1618745" y="292704"/>
            <a:ext cx="9905998" cy="39311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wentieth Century"/>
              <a:buNone/>
            </a:pPr>
            <a:r>
              <a:rPr lang="en-US" dirty="0">
                <a:solidFill>
                  <a:schemeClr val="bg1"/>
                </a:solidFill>
              </a:rPr>
              <a:t>RELEVANT DATA </a:t>
            </a:r>
            <a:r>
              <a:rPr lang="en-US" sz="6700" b="1" dirty="0">
                <a:solidFill>
                  <a:srgbClr val="00B050"/>
                </a:solidFill>
              </a:rPr>
              <a:t>✓ </a:t>
            </a:r>
            <a:br>
              <a:rPr lang="en-US" dirty="0">
                <a:solidFill>
                  <a:schemeClr val="dk1"/>
                </a:solidFill>
              </a:rPr>
            </a:br>
            <a:endParaRPr dirty="0"/>
          </a:p>
        </p:txBody>
      </p:sp>
      <p:graphicFrame>
        <p:nvGraphicFramePr>
          <p:cNvPr id="249" name="Google Shape;249;p3"/>
          <p:cNvGraphicFramePr/>
          <p:nvPr/>
        </p:nvGraphicFramePr>
        <p:xfrm>
          <a:off x="389106" y="690359"/>
          <a:ext cx="11293800" cy="5851890"/>
        </p:xfrm>
        <a:graphic>
          <a:graphicData uri="http://schemas.openxmlformats.org/drawingml/2006/table">
            <a:tbl>
              <a:tblPr firstRow="1" bandRow="1">
                <a:noFill/>
                <a:tableStyleId>{AD9E6DE9-E8A2-4006-A2C6-F081C64C9C4F}</a:tableStyleId>
              </a:tblPr>
              <a:tblGrid>
                <a:gridCol w="3122575">
                  <a:extLst>
                    <a:ext uri="{9D8B030D-6E8A-4147-A177-3AD203B41FA5}">
                      <a16:colId xmlns:a16="http://schemas.microsoft.com/office/drawing/2014/main" val="20000"/>
                    </a:ext>
                  </a:extLst>
                </a:gridCol>
                <a:gridCol w="4878550">
                  <a:extLst>
                    <a:ext uri="{9D8B030D-6E8A-4147-A177-3AD203B41FA5}">
                      <a16:colId xmlns:a16="http://schemas.microsoft.com/office/drawing/2014/main" val="20001"/>
                    </a:ext>
                  </a:extLst>
                </a:gridCol>
                <a:gridCol w="3292675">
                  <a:extLst>
                    <a:ext uri="{9D8B030D-6E8A-4147-A177-3AD203B41FA5}">
                      <a16:colId xmlns:a16="http://schemas.microsoft.com/office/drawing/2014/main" val="20002"/>
                    </a:ext>
                  </a:extLst>
                </a:gridCol>
              </a:tblGrid>
              <a:tr h="473475">
                <a:tc>
                  <a:txBody>
                    <a:bodyPr/>
                    <a:lstStyle/>
                    <a:p>
                      <a:pPr marL="0" marR="0" lvl="0" indent="0" algn="ctr" rtl="0">
                        <a:spcBef>
                          <a:spcPts val="0"/>
                        </a:spcBef>
                        <a:spcAft>
                          <a:spcPts val="0"/>
                        </a:spcAft>
                        <a:buNone/>
                      </a:pPr>
                      <a:r>
                        <a:rPr lang="en-US" sz="1800" u="none" strike="noStrike" cap="none" dirty="0"/>
                        <a:t>Source </a:t>
                      </a:r>
                      <a:endParaRPr sz="1800" u="none" strike="noStrike" cap="none"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Database </a:t>
                      </a:r>
                      <a:endParaRPr sz="1800" u="none" strike="noStrike" cap="none"/>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800"/>
                        <a:buFont typeface="Twentieth Century"/>
                        <a:buNone/>
                      </a:pPr>
                      <a:r>
                        <a:rPr lang="en-US" sz="1800" u="none" strike="noStrike" cap="none"/>
                        <a:t>Link </a:t>
                      </a:r>
                      <a:endParaRPr sz="1800" u="none" strike="noStrike" cap="none"/>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72675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OECD (2022) Inventory of Support Measures for Fossil Fuels. Fossil Fuel Support - CZE</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400" u="sng">
                          <a:solidFill>
                            <a:srgbClr val="92D050"/>
                          </a:solidFill>
                          <a:hlinkClick r:id="rId3">
                            <a:extLst>
                              <a:ext uri="{A12FA001-AC4F-418D-AE19-62706E023703}">
                                <ahyp:hlinkClr xmlns:ahyp="http://schemas.microsoft.com/office/drawing/2018/hyperlinkcolor" val="tx"/>
                              </a:ext>
                            </a:extLst>
                          </a:hlinkClick>
                        </a:rPr>
                        <a:t>https://stats.oecd.org/Index.aspx?DataSetCode=FFS_CZE</a:t>
                      </a:r>
                      <a:r>
                        <a:rPr lang="en-US" sz="1400">
                          <a:solidFill>
                            <a:srgbClr val="92D050"/>
                          </a:solidFill>
                        </a:rPr>
                        <a:t> </a:t>
                      </a:r>
                      <a:endParaRPr sz="1400">
                        <a:solidFill>
                          <a:srgbClr val="92D050"/>
                        </a:solidFill>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91610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IEA  (2022) Energy Technology RD&amp;D Budgets database</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a:solidFill>
                            <a:schemeClr val="hlink"/>
                          </a:solidFill>
                          <a:hlinkClick r:id="rId4"/>
                        </a:rPr>
                        <a:t>https://stats.oecd.org/BrandedView.aspx?oecd_bv_id=enetech-data-en&amp;doi=data-00488-en#</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61705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b="0" i="0">
                          <a:solidFill>
                            <a:schemeClr val="lt1"/>
                          </a:solidFill>
                          <a:latin typeface="Twentieth Century"/>
                          <a:ea typeface="Twentieth Century"/>
                          <a:cs typeface="Twentieth Century"/>
                          <a:sym typeface="Twentieth Century"/>
                        </a:rPr>
                        <a:t>European Commission (2020), Directorate-General for Energy, Badouard, T., Altman, M., </a:t>
                      </a:r>
                      <a:r>
                        <a:rPr lang="en-US" sz="1800" b="0" i="1">
                          <a:solidFill>
                            <a:schemeClr val="lt1"/>
                          </a:solidFill>
                          <a:latin typeface="Twentieth Century"/>
                          <a:ea typeface="Twentieth Century"/>
                          <a:cs typeface="Twentieth Century"/>
                          <a:sym typeface="Twentieth Century"/>
                        </a:rPr>
                        <a:t>Energy subsidies : energy costs, taxes and the impact of government interventions on investments : final report</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a:solidFill>
                            <a:schemeClr val="hlink"/>
                          </a:solidFill>
                          <a:hlinkClick r:id="rId5"/>
                        </a:rPr>
                        <a:t>https://op.europa.eu/en/publication-detail/-/publication/92ae71b0-173a-11eb-b57e-01aa75ed71a1/language-en</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14784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FossilFuelSubsidyTracker (</a:t>
                      </a:r>
                      <a:r>
                        <a:rPr lang="en-US" sz="1800" b="0" i="0">
                          <a:solidFill>
                            <a:schemeClr val="lt1"/>
                          </a:solidFill>
                          <a:latin typeface="Twentieth Century"/>
                          <a:ea typeface="Twentieth Century"/>
                          <a:cs typeface="Twentieth Century"/>
                          <a:sym typeface="Twentieth Century"/>
                        </a:rPr>
                        <a:t>gathered from three international databases: the </a:t>
                      </a:r>
                      <a:r>
                        <a:rPr lang="en-US" sz="1800" b="0" i="1" u="sng">
                          <a:solidFill>
                            <a:schemeClr val="lt1"/>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OECD Inventory of Support Measures for Fossil Fuels</a:t>
                      </a:r>
                      <a:r>
                        <a:rPr lang="en-US" sz="1800" b="0" i="0">
                          <a:solidFill>
                            <a:schemeClr val="lt1"/>
                          </a:solidFill>
                          <a:latin typeface="Twentieth Century"/>
                          <a:ea typeface="Twentieth Century"/>
                          <a:cs typeface="Twentieth Century"/>
                          <a:sym typeface="Twentieth Century"/>
                        </a:rPr>
                        <a:t>, the </a:t>
                      </a:r>
                      <a:r>
                        <a:rPr lang="en-US" sz="1800" b="0" i="1" u="sng">
                          <a:solidFill>
                            <a:schemeClr val="lt1"/>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IEA Energy subsidies</a:t>
                      </a:r>
                      <a:r>
                        <a:rPr lang="en-US" sz="1800" b="0" i="0">
                          <a:solidFill>
                            <a:schemeClr val="lt1"/>
                          </a:solidFill>
                          <a:latin typeface="Twentieth Century"/>
                          <a:ea typeface="Twentieth Century"/>
                          <a:cs typeface="Twentieth Century"/>
                          <a:sym typeface="Twentieth Century"/>
                        </a:rPr>
                        <a:t> database and the </a:t>
                      </a:r>
                      <a:r>
                        <a:rPr lang="en-US" sz="1800" b="0" i="1" u="sng">
                          <a:solidFill>
                            <a:schemeClr val="lt1"/>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IMF Fossil Fuel Subsidies</a:t>
                      </a:r>
                      <a:r>
                        <a:rPr lang="en-US" sz="1800" b="0" i="0">
                          <a:solidFill>
                            <a:schemeClr val="lt1"/>
                          </a:solidFill>
                          <a:latin typeface="Twentieth Century"/>
                          <a:ea typeface="Twentieth Century"/>
                          <a:cs typeface="Twentieth Century"/>
                          <a:sym typeface="Twentieth Century"/>
                        </a:rPr>
                        <a:t> database.</a:t>
                      </a:r>
                      <a:r>
                        <a:rPr lang="en-US" sz="1800"/>
                        <a:t>)</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Twentieth Century"/>
                        <a:buNone/>
                      </a:pPr>
                      <a:r>
                        <a:rPr lang="en-US" sz="1200" u="sng">
                          <a:solidFill>
                            <a:schemeClr val="hlink"/>
                          </a:solidFill>
                          <a:hlinkClick r:id="rId9"/>
                        </a:rPr>
                        <a:t>https://fossilfuelsubsidytracker.org/country/</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7347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IMF (2021) Fossil fuel subsidies by country and fuel database</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dirty="0">
                          <a:solidFill>
                            <a:schemeClr val="hlink"/>
                          </a:solidFill>
                          <a:hlinkClick r:id="rId10"/>
                        </a:rPr>
                        <a:t>https://www.imf.org/-/media/Files/Topics/Environment/energy-subsidies/fuel-subsidies-template-2022.ashx</a:t>
                      </a:r>
                      <a:r>
                        <a:rPr lang="en-US" sz="1200" dirty="0"/>
                        <a:t> </a:t>
                      </a:r>
                      <a:endParaRPr sz="1200"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50" name="Google Shape;250;p3"/>
          <p:cNvPicPr preferRelativeResize="0"/>
          <p:nvPr/>
        </p:nvPicPr>
        <p:blipFill rotWithShape="1">
          <a:blip r:embed="rId11">
            <a:alphaModFix/>
          </a:blip>
          <a:srcRect/>
          <a:stretch/>
        </p:blipFill>
        <p:spPr>
          <a:xfrm>
            <a:off x="475418" y="1306733"/>
            <a:ext cx="2988790" cy="302054"/>
          </a:xfrm>
          <a:prstGeom prst="rect">
            <a:avLst/>
          </a:prstGeom>
          <a:noFill/>
          <a:ln>
            <a:noFill/>
          </a:ln>
        </p:spPr>
      </p:pic>
      <p:pic>
        <p:nvPicPr>
          <p:cNvPr id="251" name="Google Shape;251;p3"/>
          <p:cNvPicPr preferRelativeResize="0"/>
          <p:nvPr/>
        </p:nvPicPr>
        <p:blipFill rotWithShape="1">
          <a:blip r:embed="rId12">
            <a:alphaModFix/>
          </a:blip>
          <a:srcRect/>
          <a:stretch/>
        </p:blipFill>
        <p:spPr>
          <a:xfrm>
            <a:off x="773315" y="1968701"/>
            <a:ext cx="1873422" cy="788087"/>
          </a:xfrm>
          <a:prstGeom prst="rect">
            <a:avLst/>
          </a:prstGeom>
          <a:noFill/>
          <a:ln>
            <a:noFill/>
          </a:ln>
        </p:spPr>
      </p:pic>
      <p:pic>
        <p:nvPicPr>
          <p:cNvPr id="252" name="Google Shape;252;p3"/>
          <p:cNvPicPr preferRelativeResize="0"/>
          <p:nvPr/>
        </p:nvPicPr>
        <p:blipFill rotWithShape="1">
          <a:blip r:embed="rId11">
            <a:alphaModFix/>
          </a:blip>
          <a:srcRect/>
          <a:stretch/>
        </p:blipFill>
        <p:spPr>
          <a:xfrm>
            <a:off x="548786" y="5568868"/>
            <a:ext cx="2842052" cy="302054"/>
          </a:xfrm>
          <a:prstGeom prst="rect">
            <a:avLst/>
          </a:prstGeom>
          <a:noFill/>
          <a:ln>
            <a:noFill/>
          </a:ln>
        </p:spPr>
      </p:pic>
      <p:pic>
        <p:nvPicPr>
          <p:cNvPr id="253" name="Google Shape;253;p3"/>
          <p:cNvPicPr preferRelativeResize="0"/>
          <p:nvPr/>
        </p:nvPicPr>
        <p:blipFill rotWithShape="1">
          <a:blip r:embed="rId13">
            <a:alphaModFix/>
          </a:blip>
          <a:srcRect l="37501" r="37850" b="20267"/>
          <a:stretch/>
        </p:blipFill>
        <p:spPr>
          <a:xfrm>
            <a:off x="2174901" y="4605399"/>
            <a:ext cx="1108344" cy="872408"/>
          </a:xfrm>
          <a:prstGeom prst="rect">
            <a:avLst/>
          </a:prstGeom>
          <a:noFill/>
          <a:ln>
            <a:noFill/>
          </a:ln>
        </p:spPr>
      </p:pic>
      <p:pic>
        <p:nvPicPr>
          <p:cNvPr id="254" name="Google Shape;254;p3"/>
          <p:cNvPicPr preferRelativeResize="0"/>
          <p:nvPr/>
        </p:nvPicPr>
        <p:blipFill rotWithShape="1">
          <a:blip r:embed="rId14">
            <a:alphaModFix/>
          </a:blip>
          <a:srcRect/>
          <a:stretch/>
        </p:blipFill>
        <p:spPr>
          <a:xfrm>
            <a:off x="656376" y="2850614"/>
            <a:ext cx="2626869" cy="647961"/>
          </a:xfrm>
          <a:prstGeom prst="rect">
            <a:avLst/>
          </a:prstGeom>
          <a:noFill/>
          <a:ln>
            <a:noFill/>
          </a:ln>
        </p:spPr>
      </p:pic>
      <p:pic>
        <p:nvPicPr>
          <p:cNvPr id="255" name="Google Shape;255;p3"/>
          <p:cNvPicPr preferRelativeResize="0"/>
          <p:nvPr/>
        </p:nvPicPr>
        <p:blipFill rotWithShape="1">
          <a:blip r:embed="rId15">
            <a:alphaModFix/>
          </a:blip>
          <a:srcRect/>
          <a:stretch/>
        </p:blipFill>
        <p:spPr>
          <a:xfrm>
            <a:off x="760955" y="3713606"/>
            <a:ext cx="2245467" cy="511202"/>
          </a:xfrm>
          <a:prstGeom prst="rect">
            <a:avLst/>
          </a:prstGeom>
          <a:noFill/>
          <a:ln>
            <a:noFill/>
          </a:ln>
        </p:spPr>
      </p:pic>
      <p:pic>
        <p:nvPicPr>
          <p:cNvPr id="256" name="Google Shape;256;p3"/>
          <p:cNvPicPr preferRelativeResize="0"/>
          <p:nvPr/>
        </p:nvPicPr>
        <p:blipFill rotWithShape="1">
          <a:blip r:embed="rId13">
            <a:alphaModFix/>
          </a:blip>
          <a:srcRect l="37501" r="37850" b="20267"/>
          <a:stretch/>
        </p:blipFill>
        <p:spPr>
          <a:xfrm>
            <a:off x="1413262" y="5930118"/>
            <a:ext cx="831521" cy="654513"/>
          </a:xfrm>
          <a:prstGeom prst="rect">
            <a:avLst/>
          </a:prstGeom>
          <a:noFill/>
          <a:ln>
            <a:noFill/>
          </a:ln>
        </p:spPr>
      </p:pic>
      <p:pic>
        <p:nvPicPr>
          <p:cNvPr id="257" name="Google Shape;257;p3"/>
          <p:cNvPicPr preferRelativeResize="0"/>
          <p:nvPr/>
        </p:nvPicPr>
        <p:blipFill rotWithShape="1">
          <a:blip r:embed="rId16">
            <a:alphaModFix/>
          </a:blip>
          <a:srcRect/>
          <a:stretch/>
        </p:blipFill>
        <p:spPr>
          <a:xfrm>
            <a:off x="417406" y="4617924"/>
            <a:ext cx="1729196" cy="733467"/>
          </a:xfrm>
          <a:prstGeom prst="rect">
            <a:avLst/>
          </a:prstGeom>
          <a:noFill/>
          <a:ln>
            <a:noFill/>
          </a:ln>
        </p:spPr>
      </p:pic>
    </p:spTree>
    <p:extLst>
      <p:ext uri="{BB962C8B-B14F-4D97-AF65-F5344CB8AC3E}">
        <p14:creationId xmlns:p14="http://schemas.microsoft.com/office/powerpoint/2010/main" val="1427521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
          <p:cNvSpPr txBox="1">
            <a:spLocks noGrp="1"/>
          </p:cNvSpPr>
          <p:nvPr>
            <p:ph type="title"/>
          </p:nvPr>
        </p:nvSpPr>
        <p:spPr>
          <a:xfrm>
            <a:off x="1413262" y="297243"/>
            <a:ext cx="9905998" cy="53938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wentieth Century"/>
              <a:buNone/>
            </a:pPr>
            <a:r>
              <a:rPr lang="en-US" dirty="0">
                <a:solidFill>
                  <a:schemeClr val="bg1"/>
                </a:solidFill>
              </a:rPr>
              <a:t>PARTIAL OR OUTDATED DATA </a:t>
            </a:r>
            <a:r>
              <a:rPr lang="en-US" sz="5300" b="1" dirty="0">
                <a:solidFill>
                  <a:srgbClr val="FFFF00"/>
                </a:solidFill>
              </a:rPr>
              <a:t>✽</a:t>
            </a:r>
            <a:r>
              <a:rPr lang="en-US" sz="6700" b="1" dirty="0">
                <a:solidFill>
                  <a:srgbClr val="00B050"/>
                </a:solidFill>
              </a:rPr>
              <a:t> </a:t>
            </a:r>
            <a:br>
              <a:rPr lang="en-US" dirty="0">
                <a:solidFill>
                  <a:schemeClr val="dk1"/>
                </a:solidFill>
              </a:rPr>
            </a:br>
            <a:endParaRPr dirty="0"/>
          </a:p>
        </p:txBody>
      </p:sp>
      <p:graphicFrame>
        <p:nvGraphicFramePr>
          <p:cNvPr id="263" name="Google Shape;263;p4"/>
          <p:cNvGraphicFramePr/>
          <p:nvPr/>
        </p:nvGraphicFramePr>
        <p:xfrm>
          <a:off x="593124" y="728925"/>
          <a:ext cx="11318775" cy="5959085"/>
        </p:xfrm>
        <a:graphic>
          <a:graphicData uri="http://schemas.openxmlformats.org/drawingml/2006/table">
            <a:tbl>
              <a:tblPr firstRow="1" bandRow="1">
                <a:noFill/>
                <a:tableStyleId>{AD9E6DE9-E8A2-4006-A2C6-F081C64C9C4F}</a:tableStyleId>
              </a:tblPr>
              <a:tblGrid>
                <a:gridCol w="2924225">
                  <a:extLst>
                    <a:ext uri="{9D8B030D-6E8A-4147-A177-3AD203B41FA5}">
                      <a16:colId xmlns:a16="http://schemas.microsoft.com/office/drawing/2014/main" val="20000"/>
                    </a:ext>
                  </a:extLst>
                </a:gridCol>
                <a:gridCol w="4840100">
                  <a:extLst>
                    <a:ext uri="{9D8B030D-6E8A-4147-A177-3AD203B41FA5}">
                      <a16:colId xmlns:a16="http://schemas.microsoft.com/office/drawing/2014/main" val="20001"/>
                    </a:ext>
                  </a:extLst>
                </a:gridCol>
                <a:gridCol w="3554450">
                  <a:extLst>
                    <a:ext uri="{9D8B030D-6E8A-4147-A177-3AD203B41FA5}">
                      <a16:colId xmlns:a16="http://schemas.microsoft.com/office/drawing/2014/main" val="20002"/>
                    </a:ext>
                  </a:extLst>
                </a:gridCol>
              </a:tblGrid>
              <a:tr h="472625">
                <a:tc>
                  <a:txBody>
                    <a:bodyPr/>
                    <a:lstStyle/>
                    <a:p>
                      <a:pPr marL="0" marR="0" lvl="0" indent="0" algn="ctr" rtl="0">
                        <a:spcBef>
                          <a:spcPts val="0"/>
                        </a:spcBef>
                        <a:spcAft>
                          <a:spcPts val="0"/>
                        </a:spcAft>
                        <a:buNone/>
                      </a:pPr>
                      <a:r>
                        <a:rPr lang="en-US" sz="1800"/>
                        <a:t>Source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Database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800"/>
                        <a:buFont typeface="Twentieth Century"/>
                        <a:buNone/>
                      </a:pPr>
                      <a:r>
                        <a:rPr lang="en-US" sz="1800"/>
                        <a:t>Link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0525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Odi (2017) </a:t>
                      </a:r>
                      <a:r>
                        <a:rPr lang="en-US" sz="1800" b="1" i="0">
                          <a:solidFill>
                            <a:schemeClr val="lt1"/>
                          </a:solidFill>
                          <a:latin typeface="Twentieth Century"/>
                          <a:ea typeface="Twentieth Century"/>
                          <a:cs typeface="Twentieth Century"/>
                          <a:sym typeface="Twentieth Century"/>
                        </a:rPr>
                        <a:t>Monitoring Europe's fossil fuel subsidies: Czech Republic</a:t>
                      </a:r>
                      <a:endParaRPr/>
                    </a:p>
                    <a:p>
                      <a:pPr marL="0" marR="0" lvl="0" indent="0" algn="l" rtl="0">
                        <a:lnSpc>
                          <a:spcPct val="100000"/>
                        </a:lnSpc>
                        <a:spcBef>
                          <a:spcPts val="0"/>
                        </a:spcBef>
                        <a:spcAft>
                          <a:spcPts val="0"/>
                        </a:spcAft>
                        <a:buClr>
                          <a:schemeClr val="lt1"/>
                        </a:buClr>
                        <a:buSzPts val="1800"/>
                        <a:buFont typeface="Twentieth Century"/>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Twentieth Century"/>
                        <a:buNone/>
                      </a:pPr>
                      <a:r>
                        <a:rPr lang="en-US" sz="1200" u="sng">
                          <a:solidFill>
                            <a:schemeClr val="lt1"/>
                          </a:solidFill>
                          <a:hlinkClick r:id="rId3">
                            <a:extLst>
                              <a:ext uri="{A12FA001-AC4F-418D-AE19-62706E023703}">
                                <ahyp:hlinkClr xmlns:ahyp="http://schemas.microsoft.com/office/drawing/2018/hyperlinkcolor" val="tx"/>
                              </a:ext>
                            </a:extLst>
                          </a:hlinkClick>
                        </a:rPr>
                        <a:t>https://odi.org/documents/5654/11777.pdf</a:t>
                      </a:r>
                      <a:endParaRPr/>
                    </a:p>
                    <a:p>
                      <a:pPr marL="0" marR="0" lvl="0" indent="0" algn="l" rtl="0">
                        <a:lnSpc>
                          <a:spcPct val="100000"/>
                        </a:lnSpc>
                        <a:spcBef>
                          <a:spcPts val="0"/>
                        </a:spcBef>
                        <a:spcAft>
                          <a:spcPts val="0"/>
                        </a:spcAft>
                        <a:buClr>
                          <a:schemeClr val="lt1"/>
                        </a:buClr>
                        <a:buSzPts val="1200"/>
                        <a:buFont typeface="Twentieth Century"/>
                        <a:buNone/>
                      </a:pPr>
                      <a:r>
                        <a:rPr lang="en-US" sz="1200" u="sng">
                          <a:solidFill>
                            <a:schemeClr val="lt1"/>
                          </a:solidFill>
                          <a:hlinkClick r:id="rId3">
                            <a:extLst>
                              <a:ext uri="{A12FA001-AC4F-418D-AE19-62706E023703}">
                                <ahyp:hlinkClr xmlns:ahyp="http://schemas.microsoft.com/office/drawing/2018/hyperlinkcolor" val="tx"/>
                              </a:ext>
                            </a:extLst>
                          </a:hlinkClick>
                        </a:rPr>
                        <a:t>https://odi.org/documents/5655/11768.xlsx</a:t>
                      </a:r>
                      <a:r>
                        <a:rPr lang="en-US" sz="1200">
                          <a:solidFill>
                            <a:schemeClr val="lt1"/>
                          </a:solidFill>
                        </a:rPr>
                        <a:t> </a:t>
                      </a:r>
                      <a:r>
                        <a:rPr lang="en-US" sz="1200" b="1" i="0">
                          <a:solidFill>
                            <a:schemeClr val="lt1"/>
                          </a:solidFill>
                          <a:latin typeface="Twentieth Century"/>
                          <a:ea typeface="Twentieth Century"/>
                          <a:cs typeface="Twentieth Century"/>
                          <a:sym typeface="Twentieth Century"/>
                        </a:rPr>
                        <a:t> (data sheet)</a:t>
                      </a:r>
                      <a:endParaRPr sz="1200">
                        <a:solidFill>
                          <a:schemeClr val="lt1"/>
                        </a:solidFill>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72625">
                <a:tc>
                  <a:txBody>
                    <a:bodyPr/>
                    <a:lstStyle/>
                    <a:p>
                      <a:pPr marL="0" marR="0" lvl="0" indent="0" algn="l" rtl="0">
                        <a:lnSpc>
                          <a:spcPct val="100000"/>
                        </a:lnSpc>
                        <a:spcBef>
                          <a:spcPts val="0"/>
                        </a:spcBef>
                        <a:spcAft>
                          <a:spcPts val="0"/>
                        </a:spcAft>
                        <a:buClr>
                          <a:schemeClr val="lt1"/>
                        </a:buClr>
                        <a:buSzPts val="1800"/>
                        <a:buFont typeface="Twentieth Century"/>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 </a:t>
                      </a:r>
                      <a:r>
                        <a:rPr lang="en-US" sz="1800">
                          <a:solidFill>
                            <a:schemeClr val="lt1"/>
                          </a:solidFill>
                          <a:latin typeface="Twentieth Century"/>
                          <a:ea typeface="Twentieth Century"/>
                          <a:cs typeface="Twentieth Century"/>
                          <a:sym typeface="Twentieth Century"/>
                        </a:rPr>
                        <a:t>A toolbox for reforming environmentally harmful subsidies in Europe (2022) Country case studies and candidates for reform factsheets</a:t>
                      </a:r>
                      <a:r>
                        <a:rPr lang="en-US" sz="1800"/>
                        <a:t>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a:solidFill>
                            <a:schemeClr val="hlink"/>
                          </a:solidFill>
                          <a:hlinkClick r:id="rId4"/>
                        </a:rPr>
                        <a:t>https://circabc.europa.eu/ui/#</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726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b="0" i="0">
                          <a:solidFill>
                            <a:schemeClr val="lt1"/>
                          </a:solidFill>
                          <a:latin typeface="Twentieth Century"/>
                          <a:ea typeface="Twentieth Century"/>
                          <a:cs typeface="Twentieth Century"/>
                          <a:sym typeface="Twentieth Century"/>
                        </a:rPr>
                        <a:t>European Commission (2021) </a:t>
                      </a:r>
                      <a:r>
                        <a:rPr lang="en-US" sz="1800" b="1" i="0">
                          <a:solidFill>
                            <a:schemeClr val="lt1"/>
                          </a:solidFill>
                          <a:latin typeface="Twentieth Century"/>
                          <a:ea typeface="Twentieth Century"/>
                          <a:cs typeface="Twentieth Century"/>
                          <a:sym typeface="Twentieth Century"/>
                        </a:rPr>
                        <a:t>Commission Decisions on transitional free allocation for electricity generators</a:t>
                      </a:r>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Twentieth Century"/>
                        <a:buNone/>
                      </a:pPr>
                      <a:r>
                        <a:rPr lang="en-US" sz="1200" u="sng">
                          <a:solidFill>
                            <a:schemeClr val="hlink"/>
                          </a:solidFill>
                          <a:hlinkClick r:id="rId5"/>
                        </a:rPr>
                        <a:t>https://climate.ec.europa.eu/system/files/2020-04/process_overview_10c_2019_en.pdf</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726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IEEP (2012) </a:t>
                      </a:r>
                      <a:r>
                        <a:rPr lang="en-US" sz="1800">
                          <a:solidFill>
                            <a:schemeClr val="lt1"/>
                          </a:solidFill>
                          <a:latin typeface="Twentieth Century"/>
                          <a:ea typeface="Twentieth Century"/>
                          <a:cs typeface="Twentieth Century"/>
                          <a:sym typeface="Twentieth Century"/>
                        </a:rPr>
                        <a:t>Study supporting the phasing out of environmentally harmful subsidies </a:t>
                      </a:r>
                      <a:endParaRPr sz="1800"/>
                    </a:p>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a:solidFill>
                            <a:schemeClr val="hlink"/>
                          </a:solidFill>
                          <a:hlinkClick r:id="rId6"/>
                        </a:rPr>
                        <a:t>https://ec.europa.eu/environment/enveco/taxation/pdf/report_phasing_out_env_harmful_subsidies.pdf</a:t>
                      </a:r>
                      <a:r>
                        <a:rPr lang="en-US" sz="1200"/>
                        <a:t> </a:t>
                      </a:r>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726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Eurostat. London Group on Environmental Accounting (2022) Potentially environmentally harmful transfers (PEDS)</a:t>
                      </a:r>
                      <a:endParaRPr sz="1800"/>
                    </a:p>
                    <a:p>
                      <a:pPr marL="0" marR="0" lvl="0" indent="0" algn="l" rtl="0">
                        <a:lnSpc>
                          <a:spcPct val="100000"/>
                        </a:lnSpc>
                        <a:spcBef>
                          <a:spcPts val="0"/>
                        </a:spcBef>
                        <a:spcAft>
                          <a:spcPts val="0"/>
                        </a:spcAft>
                        <a:buClr>
                          <a:schemeClr val="lt1"/>
                        </a:buClr>
                        <a:buSzPts val="1800"/>
                        <a:buFont typeface="Twentieth Century"/>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200" u="sng">
                          <a:solidFill>
                            <a:schemeClr val="hlink"/>
                          </a:solidFill>
                          <a:hlinkClick r:id="rId7"/>
                        </a:rPr>
                        <a:t>https://circabc.europa.eu/ui/group/922b4700-1c83-4099-b550-763badab3ec0/library/bd4c04aa-272c-47d6-ba2a-9863e3697b4a/details</a:t>
                      </a:r>
                      <a:r>
                        <a:rPr lang="en-US" sz="1200"/>
                        <a:t> </a:t>
                      </a:r>
                      <a:endParaRPr sz="12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4726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solidFill>
                            <a:schemeClr val="lt1"/>
                          </a:solidFill>
                          <a:latin typeface="Twentieth Century"/>
                          <a:ea typeface="Twentieth Century"/>
                          <a:cs typeface="Twentieth Century"/>
                          <a:sym typeface="Twentieth Century"/>
                        </a:rPr>
                        <a:t>EEA (2007) Size, structure and distribution of transport subsidies in Europe. Technical report</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400" u="sng">
                          <a:solidFill>
                            <a:schemeClr val="hlink"/>
                          </a:solidFill>
                          <a:hlinkClick r:id="rId8"/>
                        </a:rPr>
                        <a:t>https://www.eea.europa.eu/publications/technical_report_2007_3/download</a:t>
                      </a:r>
                      <a:r>
                        <a:rPr lang="en-US" sz="1400"/>
                        <a:t> </a:t>
                      </a:r>
                      <a:endParaRPr sz="14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64" name="Google Shape;264;p4"/>
          <p:cNvPicPr preferRelativeResize="0"/>
          <p:nvPr/>
        </p:nvPicPr>
        <p:blipFill rotWithShape="1">
          <a:blip r:embed="rId9">
            <a:alphaModFix/>
          </a:blip>
          <a:srcRect/>
          <a:stretch/>
        </p:blipFill>
        <p:spPr>
          <a:xfrm>
            <a:off x="823782" y="1501326"/>
            <a:ext cx="1305697" cy="507771"/>
          </a:xfrm>
          <a:prstGeom prst="rect">
            <a:avLst/>
          </a:prstGeom>
          <a:noFill/>
          <a:ln>
            <a:noFill/>
          </a:ln>
        </p:spPr>
      </p:pic>
      <p:pic>
        <p:nvPicPr>
          <p:cNvPr id="265" name="Google Shape;265;p4"/>
          <p:cNvPicPr preferRelativeResize="0"/>
          <p:nvPr/>
        </p:nvPicPr>
        <p:blipFill rotWithShape="1">
          <a:blip r:embed="rId10">
            <a:alphaModFix/>
          </a:blip>
          <a:srcRect/>
          <a:stretch/>
        </p:blipFill>
        <p:spPr>
          <a:xfrm>
            <a:off x="766528" y="2286294"/>
            <a:ext cx="2626869" cy="647961"/>
          </a:xfrm>
          <a:prstGeom prst="rect">
            <a:avLst/>
          </a:prstGeom>
          <a:noFill/>
          <a:ln>
            <a:noFill/>
          </a:ln>
        </p:spPr>
      </p:pic>
      <p:pic>
        <p:nvPicPr>
          <p:cNvPr id="266" name="Google Shape;266;p4"/>
          <p:cNvPicPr preferRelativeResize="0"/>
          <p:nvPr/>
        </p:nvPicPr>
        <p:blipFill rotWithShape="1">
          <a:blip r:embed="rId10">
            <a:alphaModFix/>
          </a:blip>
          <a:srcRect/>
          <a:stretch/>
        </p:blipFill>
        <p:spPr>
          <a:xfrm>
            <a:off x="766528" y="3154244"/>
            <a:ext cx="2626869" cy="647961"/>
          </a:xfrm>
          <a:prstGeom prst="rect">
            <a:avLst/>
          </a:prstGeom>
          <a:noFill/>
          <a:ln>
            <a:noFill/>
          </a:ln>
        </p:spPr>
      </p:pic>
      <p:pic>
        <p:nvPicPr>
          <p:cNvPr id="267" name="Google Shape;267;p4"/>
          <p:cNvPicPr preferRelativeResize="0"/>
          <p:nvPr/>
        </p:nvPicPr>
        <p:blipFill rotWithShape="1">
          <a:blip r:embed="rId11">
            <a:alphaModFix/>
          </a:blip>
          <a:srcRect/>
          <a:stretch/>
        </p:blipFill>
        <p:spPr>
          <a:xfrm>
            <a:off x="1016541" y="4233887"/>
            <a:ext cx="1911484" cy="469360"/>
          </a:xfrm>
          <a:prstGeom prst="rect">
            <a:avLst/>
          </a:prstGeom>
          <a:noFill/>
          <a:ln>
            <a:noFill/>
          </a:ln>
        </p:spPr>
      </p:pic>
      <p:pic>
        <p:nvPicPr>
          <p:cNvPr id="268" name="Google Shape;268;p4"/>
          <p:cNvPicPr preferRelativeResize="0"/>
          <p:nvPr/>
        </p:nvPicPr>
        <p:blipFill rotWithShape="1">
          <a:blip r:embed="rId12">
            <a:alphaModFix/>
          </a:blip>
          <a:srcRect/>
          <a:stretch/>
        </p:blipFill>
        <p:spPr>
          <a:xfrm>
            <a:off x="765650" y="5079616"/>
            <a:ext cx="2627747" cy="864712"/>
          </a:xfrm>
          <a:prstGeom prst="rect">
            <a:avLst/>
          </a:prstGeom>
          <a:noFill/>
          <a:ln>
            <a:noFill/>
          </a:ln>
        </p:spPr>
      </p:pic>
      <p:pic>
        <p:nvPicPr>
          <p:cNvPr id="269" name="Google Shape;269;p4"/>
          <p:cNvPicPr preferRelativeResize="0"/>
          <p:nvPr/>
        </p:nvPicPr>
        <p:blipFill rotWithShape="1">
          <a:blip r:embed="rId13">
            <a:alphaModFix/>
          </a:blip>
          <a:srcRect/>
          <a:stretch/>
        </p:blipFill>
        <p:spPr>
          <a:xfrm>
            <a:off x="823782" y="6137902"/>
            <a:ext cx="2162375" cy="443771"/>
          </a:xfrm>
          <a:prstGeom prst="rect">
            <a:avLst/>
          </a:prstGeom>
          <a:noFill/>
          <a:ln>
            <a:noFill/>
          </a:ln>
        </p:spPr>
      </p:pic>
    </p:spTree>
    <p:extLst>
      <p:ext uri="{BB962C8B-B14F-4D97-AF65-F5344CB8AC3E}">
        <p14:creationId xmlns:p14="http://schemas.microsoft.com/office/powerpoint/2010/main" val="334347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91A8-EDE9-104A-9990-0062996A0AA5}"/>
              </a:ext>
            </a:extLst>
          </p:cNvPr>
          <p:cNvSpPr>
            <a:spLocks noGrp="1"/>
          </p:cNvSpPr>
          <p:nvPr>
            <p:ph type="title"/>
          </p:nvPr>
        </p:nvSpPr>
        <p:spPr>
          <a:xfrm>
            <a:off x="1091986" y="0"/>
            <a:ext cx="9905998" cy="1478570"/>
          </a:xfrm>
        </p:spPr>
        <p:txBody>
          <a:bodyPr/>
          <a:lstStyle/>
          <a:p>
            <a:pPr algn="ctr"/>
            <a:r>
              <a:rPr lang="en-US" b="1" dirty="0">
                <a:solidFill>
                  <a:schemeClr val="bg1"/>
                </a:solidFill>
              </a:rPr>
              <a:t>1.defining EHS (</a:t>
            </a:r>
            <a:r>
              <a:rPr lang="en-US" dirty="0">
                <a:solidFill>
                  <a:schemeClr val="bg1"/>
                </a:solidFill>
              </a:rPr>
              <a:t>CONT</a:t>
            </a:r>
            <a:r>
              <a:rPr lang="en-US" b="1" dirty="0">
                <a:solidFill>
                  <a:schemeClr val="bg1"/>
                </a:solidFill>
              </a:rPr>
              <a:t>) </a:t>
            </a:r>
            <a:br>
              <a:rPr lang="en-US" dirty="0"/>
            </a:br>
            <a:endParaRPr lang="en-US" dirty="0"/>
          </a:p>
        </p:txBody>
      </p:sp>
      <p:sp>
        <p:nvSpPr>
          <p:cNvPr id="3" name="Content Placeholder 2">
            <a:extLst>
              <a:ext uri="{FF2B5EF4-FFF2-40B4-BE49-F238E27FC236}">
                <a16:creationId xmlns:a16="http://schemas.microsoft.com/office/drawing/2014/main" id="{F4736F13-CC90-E849-9765-D0F803F925B9}"/>
              </a:ext>
            </a:extLst>
          </p:cNvPr>
          <p:cNvSpPr>
            <a:spLocks noGrp="1"/>
          </p:cNvSpPr>
          <p:nvPr>
            <p:ph idx="1"/>
          </p:nvPr>
        </p:nvSpPr>
        <p:spPr>
          <a:xfrm>
            <a:off x="894539" y="939115"/>
            <a:ext cx="10684212" cy="5726172"/>
          </a:xfrm>
          <a:ln>
            <a:solidFill>
              <a:schemeClr val="accent1"/>
            </a:solidFill>
          </a:ln>
        </p:spPr>
        <p:txBody>
          <a:bodyPr>
            <a:normAutofit fontScale="77500" lnSpcReduction="20000"/>
          </a:bodyPr>
          <a:lstStyle/>
          <a:p>
            <a:pPr marL="0" indent="0">
              <a:buNone/>
            </a:pPr>
            <a:r>
              <a:rPr lang="en-US" dirty="0"/>
              <a:t>A definition of EHS consists of two distinct parts (a subsidy part and an environmental harm part). </a:t>
            </a:r>
          </a:p>
          <a:p>
            <a:endParaRPr lang="en-US" dirty="0"/>
          </a:p>
          <a:p>
            <a:pPr marL="0" indent="0" algn="just">
              <a:buNone/>
            </a:pPr>
            <a:r>
              <a:rPr lang="en-US" b="1" u="sng" dirty="0"/>
              <a:t>A SUBSIDY PART </a:t>
            </a:r>
            <a:r>
              <a:rPr lang="en-US" dirty="0"/>
              <a:t>- </a:t>
            </a:r>
            <a:r>
              <a:rPr lang="en-US" i="1" dirty="0"/>
              <a:t>In general </a:t>
            </a:r>
            <a:r>
              <a:rPr lang="en-US" b="1" i="1" dirty="0"/>
              <a:t>subsidy </a:t>
            </a:r>
            <a:r>
              <a:rPr lang="en-US" i="1" dirty="0"/>
              <a:t>is a result of a government action that confers an advantage on consumers or producers, in order to supplement their income or lower their costs</a:t>
            </a:r>
            <a:r>
              <a:rPr lang="en-US" dirty="0"/>
              <a:t>. </a:t>
            </a:r>
          </a:p>
          <a:p>
            <a:pPr marL="0" indent="0" algn="just">
              <a:buNone/>
            </a:pPr>
            <a:r>
              <a:rPr lang="en-US" b="1" u="sng" dirty="0"/>
              <a:t>AN ENVIRONMENTAL HARM PART </a:t>
            </a:r>
            <a:r>
              <a:rPr lang="en-US" dirty="0"/>
              <a:t>- </a:t>
            </a:r>
            <a:r>
              <a:rPr lang="en-US" i="1" dirty="0"/>
              <a:t>A subsidy can be considered </a:t>
            </a:r>
            <a:r>
              <a:rPr lang="en-US" b="1" i="1" dirty="0"/>
              <a:t>potentially harmful to the environment </a:t>
            </a:r>
            <a:r>
              <a:rPr lang="en-US" i="1" dirty="0"/>
              <a:t>(EHS) if the negative environmental impacts are increasing due to the existence of the subsidy. </a:t>
            </a:r>
          </a:p>
          <a:p>
            <a:pPr algn="just"/>
            <a:r>
              <a:rPr lang="en-US" dirty="0"/>
              <a:t>Evidently we don’t have the exact and proper theoretical definition of EHS, but this definition approach has a specific practical purpose - basic set of information </a:t>
            </a:r>
            <a:br>
              <a:rPr lang="en-US" dirty="0"/>
            </a:br>
            <a:r>
              <a:rPr lang="en-US" dirty="0"/>
              <a:t>needed for a comprehensive </a:t>
            </a:r>
            <a:r>
              <a:rPr lang="en-US" b="1" u="sng" dirty="0"/>
              <a:t>database</a:t>
            </a:r>
            <a:r>
              <a:rPr lang="en-US" dirty="0"/>
              <a:t> to identifying and phasing out EHS. </a:t>
            </a:r>
          </a:p>
          <a:p>
            <a:pPr algn="just"/>
            <a:r>
              <a:rPr lang="en-US" dirty="0"/>
              <a:t>Using the broad definition of ‘subsidy’, which is consistent with the approach of EC, OECD, WTO, other international organizations and several national EHS inventories (Sweden, Belgium, Italy Germany) will be helpful in building the classification criteria for the EHS database and future international comparison of EHS.</a:t>
            </a:r>
            <a:endParaRPr lang="uk-UA" dirty="0"/>
          </a:p>
          <a:p>
            <a:pPr marL="0" indent="0">
              <a:buNone/>
            </a:pPr>
            <a:endParaRPr lang="en-US" dirty="0"/>
          </a:p>
          <a:p>
            <a:pPr marL="0" indent="0">
              <a:buNone/>
            </a:pPr>
            <a:r>
              <a:rPr lang="en-US" dirty="0"/>
              <a:t>*A toolbox for reforming environmentally harmful subsidies in Europe </a:t>
            </a:r>
            <a:r>
              <a:rPr lang="en-US" sz="1800" dirty="0">
                <a:hlinkClick r:id="rId2"/>
              </a:rPr>
              <a:t>https://circabc.europa.eu/ui/group/c1a5a4e9-7563-4d0e-9697-68d9cd24ed34/library/3e685dda-2269-487d-a253-28cfd23b7466/details</a:t>
            </a:r>
            <a:r>
              <a:rPr lang="en-US" sz="1800" dirty="0"/>
              <a:t>   </a:t>
            </a:r>
            <a:endParaRPr lang="en-US" dirty="0"/>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04981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
          <p:cNvSpPr txBox="1">
            <a:spLocks noGrp="1"/>
          </p:cNvSpPr>
          <p:nvPr>
            <p:ph type="title"/>
          </p:nvPr>
        </p:nvSpPr>
        <p:spPr>
          <a:xfrm>
            <a:off x="1413262" y="297243"/>
            <a:ext cx="9905998" cy="645783"/>
          </a:xfrm>
          <a:prstGeom prst="rect">
            <a:avLst/>
          </a:prstGeom>
          <a:noFill/>
          <a:ln>
            <a:noFill/>
          </a:ln>
        </p:spPr>
        <p:txBody>
          <a:bodyPr spcFirstLastPara="1" wrap="square" lIns="91425" tIns="45700" rIns="91425" bIns="45700" anchor="ctr" anchorCtr="0">
            <a:normAutofit fontScale="90000"/>
          </a:bodyPr>
          <a:lstStyle/>
          <a:p>
            <a:pPr lvl="0">
              <a:buClr>
                <a:schemeClr val="dk1"/>
              </a:buClr>
              <a:buSzPct val="100000"/>
            </a:pPr>
            <a:r>
              <a:rPr lang="en-US" dirty="0">
                <a:solidFill>
                  <a:schemeClr val="bg1"/>
                </a:solidFill>
              </a:rPr>
              <a:t>PARTIAL OR OUTDATED DATA </a:t>
            </a:r>
            <a:r>
              <a:rPr lang="en-US" dirty="0">
                <a:solidFill>
                  <a:srgbClr val="FF0000"/>
                </a:solidFill>
              </a:rPr>
              <a:t>✘</a:t>
            </a:r>
            <a:br>
              <a:rPr lang="en-US" dirty="0">
                <a:solidFill>
                  <a:schemeClr val="dk1"/>
                </a:solidFill>
              </a:rPr>
            </a:br>
            <a:endParaRPr dirty="0"/>
          </a:p>
        </p:txBody>
      </p:sp>
      <p:graphicFrame>
        <p:nvGraphicFramePr>
          <p:cNvPr id="275" name="Google Shape;275;p5"/>
          <p:cNvGraphicFramePr/>
          <p:nvPr>
            <p:extLst>
              <p:ext uri="{D42A27DB-BD31-4B8C-83A1-F6EECF244321}">
                <p14:modId xmlns:p14="http://schemas.microsoft.com/office/powerpoint/2010/main" val="1936488848"/>
              </p:ext>
            </p:extLst>
          </p:nvPr>
        </p:nvGraphicFramePr>
        <p:xfrm>
          <a:off x="1186226" y="729049"/>
          <a:ext cx="9906000" cy="6968775"/>
        </p:xfrm>
        <a:graphic>
          <a:graphicData uri="http://schemas.openxmlformats.org/drawingml/2006/table">
            <a:tbl>
              <a:tblPr firstRow="1" bandRow="1">
                <a:noFill/>
                <a:tableStyleId>{AD9E6DE9-E8A2-4006-A2C6-F081C64C9C4F}</a:tableStyleId>
              </a:tblPr>
              <a:tblGrid>
                <a:gridCol w="3302000">
                  <a:extLst>
                    <a:ext uri="{9D8B030D-6E8A-4147-A177-3AD203B41FA5}">
                      <a16:colId xmlns:a16="http://schemas.microsoft.com/office/drawing/2014/main" val="20000"/>
                    </a:ext>
                  </a:extLst>
                </a:gridCol>
                <a:gridCol w="3302000">
                  <a:extLst>
                    <a:ext uri="{9D8B030D-6E8A-4147-A177-3AD203B41FA5}">
                      <a16:colId xmlns:a16="http://schemas.microsoft.com/office/drawing/2014/main" val="20001"/>
                    </a:ext>
                  </a:extLst>
                </a:gridCol>
                <a:gridCol w="3302000">
                  <a:extLst>
                    <a:ext uri="{9D8B030D-6E8A-4147-A177-3AD203B41FA5}">
                      <a16:colId xmlns:a16="http://schemas.microsoft.com/office/drawing/2014/main" val="20002"/>
                    </a:ext>
                  </a:extLst>
                </a:gridCol>
              </a:tblGrid>
              <a:tr h="503725">
                <a:tc>
                  <a:txBody>
                    <a:bodyPr/>
                    <a:lstStyle/>
                    <a:p>
                      <a:pPr marL="0" marR="0" lvl="0" indent="0" algn="ctr" rtl="0">
                        <a:spcBef>
                          <a:spcPts val="0"/>
                        </a:spcBef>
                        <a:spcAft>
                          <a:spcPts val="0"/>
                        </a:spcAft>
                        <a:buNone/>
                      </a:pPr>
                      <a:r>
                        <a:rPr lang="en-US" sz="1800"/>
                        <a:t>Source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Database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800"/>
                        <a:buFont typeface="Twentieth Century"/>
                        <a:buNone/>
                      </a:pPr>
                      <a:r>
                        <a:rPr lang="en-US" sz="1800"/>
                        <a:t>Link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97457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IEA (2022) Fossil fuel consumption subsidies</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https://www.iea.org/product/download/012718-000298</a:t>
                      </a:r>
                      <a:r>
                        <a:rPr lang="en-US" sz="1800" u="sng" dirty="0">
                          <a:solidFill>
                            <a:srgbClr val="7BBAEA"/>
                          </a:solidFill>
                          <a:hlinkClick r:id="rId3">
                            <a:extLst>
                              <a:ext uri="{A12FA001-AC4F-418D-AE19-62706E023703}">
                                <ahyp:hlinkClr xmlns:ahyp="http://schemas.microsoft.com/office/drawing/2018/hyperlinkcolor" val="tx"/>
                              </a:ext>
                            </a:extLst>
                          </a:hlinkClick>
                        </a:rPr>
                        <a:t>-012430</a:t>
                      </a:r>
                      <a:r>
                        <a:rPr lang="en-US" sz="1800" dirty="0">
                          <a:solidFill>
                            <a:srgbClr val="7BBAEA"/>
                          </a:solidFill>
                        </a:rPr>
                        <a:t> </a:t>
                      </a:r>
                      <a:endParaRPr sz="1800" dirty="0">
                        <a:solidFill>
                          <a:srgbClr val="7BBAEA"/>
                        </a:solidFill>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55930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solidFill>
                            <a:schemeClr val="lt1"/>
                          </a:solidFill>
                          <a:latin typeface="Twentieth Century"/>
                          <a:ea typeface="Twentieth Century"/>
                          <a:cs typeface="Twentieth Century"/>
                          <a:sym typeface="Twentieth Century"/>
                        </a:rPr>
                        <a:t>IMF (2021) Still Not Getting Energy Prices Right:</a:t>
                      </a:r>
                      <a:br>
                        <a:rPr lang="en-US" sz="1800">
                          <a:solidFill>
                            <a:schemeClr val="lt1"/>
                          </a:solidFill>
                          <a:latin typeface="Twentieth Century"/>
                          <a:ea typeface="Twentieth Century"/>
                          <a:cs typeface="Twentieth Century"/>
                          <a:sym typeface="Twentieth Century"/>
                        </a:rPr>
                      </a:br>
                      <a:r>
                        <a:rPr lang="en-US" sz="1800">
                          <a:solidFill>
                            <a:schemeClr val="lt1"/>
                          </a:solidFill>
                          <a:latin typeface="Twentieth Century"/>
                          <a:ea typeface="Twentieth Century"/>
                          <a:cs typeface="Twentieth Century"/>
                          <a:sym typeface="Twentieth Century"/>
                        </a:rPr>
                        <a:t>A Global and Country Update of Fossil Fuel Subsidies </a:t>
                      </a:r>
                      <a:endParaRPr sz="1800"/>
                    </a:p>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a:solidFill>
                            <a:schemeClr val="hlink"/>
                          </a:solidFill>
                          <a:hlinkClick r:id="rId4"/>
                        </a:rPr>
                        <a:t>https://www.imf.org/-/media/Files/Publications/WP/2021/English/wpiea2021236-print-pdf.ashx</a:t>
                      </a:r>
                      <a:r>
                        <a:rPr lang="en-US" sz="1800"/>
                        <a:t>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97457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solidFill>
                            <a:schemeClr val="lt1"/>
                          </a:solidFill>
                          <a:latin typeface="Twentieth Century"/>
                          <a:ea typeface="Twentieth Century"/>
                          <a:cs typeface="Twentieth Century"/>
                          <a:sym typeface="Twentieth Century"/>
                        </a:rPr>
                        <a:t>IEA (2021) Bioenegy Country Reports </a:t>
                      </a:r>
                      <a:endParaRPr sz="1800"/>
                    </a:p>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a:solidFill>
                            <a:schemeClr val="hlink"/>
                          </a:solidFill>
                          <a:hlinkClick r:id="rId5"/>
                        </a:rPr>
                        <a:t>https://www.ieabioenergy.com/blog/publications/2021-country-reports/</a:t>
                      </a:r>
                      <a:r>
                        <a:rPr lang="en-US" sz="1800"/>
                        <a:t>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8220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b="0" i="0">
                          <a:solidFill>
                            <a:schemeClr val="lt1"/>
                          </a:solidFill>
                          <a:latin typeface="Twentieth Century"/>
                          <a:ea typeface="Twentieth Century"/>
                          <a:cs typeface="Twentieth Century"/>
                          <a:sym typeface="Twentieth Century"/>
                        </a:rPr>
                        <a:t>The IISD Global Subsidies Initiative (GSI) data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a:solidFill>
                            <a:schemeClr val="hlink"/>
                          </a:solidFill>
                          <a:hlinkClick r:id="rId6"/>
                        </a:rPr>
                        <a:t>https://www.iisd.org/gsi/about</a:t>
                      </a:r>
                      <a:r>
                        <a:rPr lang="en-US" sz="1800"/>
                        <a:t>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1266950">
                <a:tc>
                  <a:txBody>
                    <a:bodyPr/>
                    <a:lstStyle/>
                    <a:p>
                      <a:pPr marL="0" marR="0" lvl="0" indent="0" algn="l" rtl="0">
                        <a:spcBef>
                          <a:spcPts val="0"/>
                        </a:spcBef>
                        <a:spcAft>
                          <a:spcPts val="0"/>
                        </a:spcAft>
                        <a:buNone/>
                      </a:pPr>
                      <a:r>
                        <a:rPr lang="en-US" sz="1800" b="1" i="0" u="sng" strike="noStrike">
                          <a:solidFill>
                            <a:srgbClr val="FFFFFF"/>
                          </a:solidFill>
                          <a:latin typeface="Fira Sans"/>
                          <a:ea typeface="Fira Sans"/>
                          <a:cs typeface="Fira Sans"/>
                          <a:sym typeface="Fira Sans"/>
                          <a:hlinkClick r:id="rId7">
                            <a:extLst>
                              <a:ext uri="{A12FA001-AC4F-418D-AE19-62706E023703}">
                                <ahyp:hlinkClr xmlns:ahyp="http://schemas.microsoft.com/office/drawing/2018/hyperlinkcolor" val="tx"/>
                              </a:ext>
                            </a:extLst>
                          </a:hlinkClick>
                        </a:rPr>
                        <a:t>energypolicytracker</a:t>
                      </a:r>
                      <a:r>
                        <a:rPr lang="en-US" sz="1800" b="1" i="0" u="sng" strike="noStrike">
                          <a:solidFill>
                            <a:srgbClr val="777777"/>
                          </a:solidFill>
                          <a:latin typeface="Fira Sans"/>
                          <a:ea typeface="Fira Sans"/>
                          <a:cs typeface="Fira Sans"/>
                          <a:sym typeface="Fira Sans"/>
                          <a:hlinkClick r:id="rId7">
                            <a:extLst>
                              <a:ext uri="{A12FA001-AC4F-418D-AE19-62706E023703}">
                                <ahyp:hlinkClr xmlns:ahyp="http://schemas.microsoft.com/office/drawing/2018/hyperlinkcolor" val="tx"/>
                              </a:ext>
                            </a:extLst>
                          </a:hlinkClick>
                        </a:rPr>
                        <a:t>.org</a:t>
                      </a:r>
                      <a:endParaRPr sz="1800" b="1" i="0" u="sng" strike="noStrike">
                        <a:solidFill>
                          <a:srgbClr val="FFFFFF"/>
                        </a:solidFill>
                        <a:latin typeface="Fira Sans"/>
                        <a:ea typeface="Fira Sans"/>
                        <a:cs typeface="Fira Sans"/>
                        <a:sym typeface="Fira Sans"/>
                        <a:hlinkClick r:id="rId7">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Energypolicytracker(IISD, IGES, OCI, ODI, SEI and Columbia University) (2022)Database.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b="1" i="0" u="sng" strike="noStrike" dirty="0">
                          <a:solidFill>
                            <a:schemeClr val="accent1">
                              <a:lumMod val="60000"/>
                              <a:lumOff val="40000"/>
                            </a:schemeClr>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https://www.energypolicytracker.org/about/</a:t>
                      </a:r>
                      <a:r>
                        <a:rPr lang="en-US" sz="1800" b="1" i="0" u="none" strike="noStrike" dirty="0">
                          <a:solidFill>
                            <a:schemeClr val="accent1">
                              <a:lumMod val="60000"/>
                              <a:lumOff val="40000"/>
                            </a:schemeClr>
                          </a:solidFill>
                          <a:latin typeface="Twentieth Century"/>
                          <a:ea typeface="Twentieth Century"/>
                          <a:cs typeface="Twentieth Century"/>
                          <a:sym typeface="Twentieth Century"/>
                        </a:rPr>
                        <a:t> </a:t>
                      </a:r>
                      <a:r>
                        <a:rPr lang="en-US" sz="1800" dirty="0">
                          <a:solidFill>
                            <a:schemeClr val="accent1">
                              <a:lumMod val="60000"/>
                              <a:lumOff val="40000"/>
                            </a:schemeClr>
                          </a:solidFill>
                        </a:rPr>
                        <a:t> </a:t>
                      </a:r>
                      <a:endParaRPr sz="1800" dirty="0">
                        <a:solidFill>
                          <a:schemeClr val="accent1">
                            <a:lumMod val="60000"/>
                            <a:lumOff val="40000"/>
                          </a:schemeClr>
                        </a:solidFill>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037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037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76" name="Google Shape;276;p5"/>
          <p:cNvPicPr preferRelativeResize="0"/>
          <p:nvPr/>
        </p:nvPicPr>
        <p:blipFill rotWithShape="1">
          <a:blip r:embed="rId9">
            <a:alphaModFix/>
          </a:blip>
          <a:srcRect/>
          <a:stretch/>
        </p:blipFill>
        <p:spPr>
          <a:xfrm>
            <a:off x="1648253" y="1391883"/>
            <a:ext cx="1873422" cy="788087"/>
          </a:xfrm>
          <a:prstGeom prst="rect">
            <a:avLst/>
          </a:prstGeom>
          <a:noFill/>
          <a:ln>
            <a:noFill/>
          </a:ln>
        </p:spPr>
      </p:pic>
      <p:pic>
        <p:nvPicPr>
          <p:cNvPr id="277" name="Google Shape;277;p5"/>
          <p:cNvPicPr preferRelativeResize="0"/>
          <p:nvPr/>
        </p:nvPicPr>
        <p:blipFill rotWithShape="1">
          <a:blip r:embed="rId10">
            <a:alphaModFix/>
          </a:blip>
          <a:srcRect l="37501" r="37850" b="20267"/>
          <a:stretch/>
        </p:blipFill>
        <p:spPr>
          <a:xfrm>
            <a:off x="1751054" y="2471840"/>
            <a:ext cx="1556952" cy="1225519"/>
          </a:xfrm>
          <a:prstGeom prst="rect">
            <a:avLst/>
          </a:prstGeom>
          <a:noFill/>
          <a:ln>
            <a:noFill/>
          </a:ln>
        </p:spPr>
      </p:pic>
      <p:pic>
        <p:nvPicPr>
          <p:cNvPr id="278" name="Google Shape;278;p5"/>
          <p:cNvPicPr preferRelativeResize="0"/>
          <p:nvPr/>
        </p:nvPicPr>
        <p:blipFill rotWithShape="1">
          <a:blip r:embed="rId9">
            <a:alphaModFix/>
          </a:blip>
          <a:srcRect/>
          <a:stretch/>
        </p:blipFill>
        <p:spPr>
          <a:xfrm>
            <a:off x="1648253" y="3883580"/>
            <a:ext cx="1873422" cy="788087"/>
          </a:xfrm>
          <a:prstGeom prst="rect">
            <a:avLst/>
          </a:prstGeom>
          <a:noFill/>
          <a:ln>
            <a:noFill/>
          </a:ln>
        </p:spPr>
      </p:pic>
      <p:pic>
        <p:nvPicPr>
          <p:cNvPr id="279" name="Google Shape;279;p5"/>
          <p:cNvPicPr preferRelativeResize="0"/>
          <p:nvPr/>
        </p:nvPicPr>
        <p:blipFill rotWithShape="1">
          <a:blip r:embed="rId11">
            <a:alphaModFix/>
          </a:blip>
          <a:srcRect/>
          <a:stretch/>
        </p:blipFill>
        <p:spPr>
          <a:xfrm>
            <a:off x="1283267" y="4857888"/>
            <a:ext cx="1927698" cy="417668"/>
          </a:xfrm>
          <a:prstGeom prst="rect">
            <a:avLst/>
          </a:prstGeom>
          <a:noFill/>
          <a:ln>
            <a:noFill/>
          </a:ln>
        </p:spPr>
      </p:pic>
      <p:pic>
        <p:nvPicPr>
          <p:cNvPr id="280" name="Google Shape;280;p5"/>
          <p:cNvPicPr preferRelativeResize="0"/>
          <p:nvPr/>
        </p:nvPicPr>
        <p:blipFill rotWithShape="1">
          <a:blip r:embed="rId12">
            <a:alphaModFix/>
          </a:blip>
          <a:srcRect/>
          <a:stretch/>
        </p:blipFill>
        <p:spPr>
          <a:xfrm>
            <a:off x="3308006" y="4840659"/>
            <a:ext cx="1114511" cy="471648"/>
          </a:xfrm>
          <a:prstGeom prst="rect">
            <a:avLst/>
          </a:prstGeom>
          <a:noFill/>
          <a:ln>
            <a:noFill/>
          </a:ln>
        </p:spPr>
      </p:pic>
    </p:spTree>
    <p:extLst>
      <p:ext uri="{BB962C8B-B14F-4D97-AF65-F5344CB8AC3E}">
        <p14:creationId xmlns:p14="http://schemas.microsoft.com/office/powerpoint/2010/main" val="4233647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6"/>
          <p:cNvSpPr txBox="1">
            <a:spLocks noGrp="1"/>
          </p:cNvSpPr>
          <p:nvPr>
            <p:ph type="title"/>
          </p:nvPr>
        </p:nvSpPr>
        <p:spPr>
          <a:xfrm>
            <a:off x="1413262" y="297243"/>
            <a:ext cx="9905998" cy="645783"/>
          </a:xfrm>
          <a:prstGeom prst="rect">
            <a:avLst/>
          </a:prstGeom>
          <a:noFill/>
          <a:ln>
            <a:noFill/>
          </a:ln>
        </p:spPr>
        <p:txBody>
          <a:bodyPr spcFirstLastPara="1" wrap="square" lIns="91425" tIns="45700" rIns="91425" bIns="45700" anchor="ctr" anchorCtr="0">
            <a:normAutofit fontScale="90000"/>
          </a:bodyPr>
          <a:lstStyle/>
          <a:p>
            <a:pPr lvl="0">
              <a:buClr>
                <a:schemeClr val="dk1"/>
              </a:buClr>
              <a:buSzPct val="100000"/>
            </a:pPr>
            <a:r>
              <a:rPr lang="en-US" dirty="0">
                <a:solidFill>
                  <a:schemeClr val="bg1"/>
                </a:solidFill>
              </a:rPr>
              <a:t>PARTIAL OR OUTDATED DATA </a:t>
            </a:r>
            <a:r>
              <a:rPr lang="en-US" dirty="0">
                <a:solidFill>
                  <a:schemeClr val="dk1"/>
                </a:solidFill>
              </a:rPr>
              <a:t>(CONT) </a:t>
            </a:r>
            <a:r>
              <a:rPr lang="en-US" dirty="0">
                <a:solidFill>
                  <a:srgbClr val="FF0000"/>
                </a:solidFill>
              </a:rPr>
              <a:t>✘</a:t>
            </a:r>
            <a:br>
              <a:rPr lang="en-US" dirty="0">
                <a:solidFill>
                  <a:schemeClr val="dk1"/>
                </a:solidFill>
              </a:rPr>
            </a:br>
            <a:endParaRPr dirty="0"/>
          </a:p>
        </p:txBody>
      </p:sp>
      <p:graphicFrame>
        <p:nvGraphicFramePr>
          <p:cNvPr id="286" name="Google Shape;286;p6"/>
          <p:cNvGraphicFramePr/>
          <p:nvPr/>
        </p:nvGraphicFramePr>
        <p:xfrm>
          <a:off x="1186226" y="620134"/>
          <a:ext cx="9906000" cy="6968775"/>
        </p:xfrm>
        <a:graphic>
          <a:graphicData uri="http://schemas.openxmlformats.org/drawingml/2006/table">
            <a:tbl>
              <a:tblPr firstRow="1" bandRow="1">
                <a:noFill/>
                <a:tableStyleId>{AD9E6DE9-E8A2-4006-A2C6-F081C64C9C4F}</a:tableStyleId>
              </a:tblPr>
              <a:tblGrid>
                <a:gridCol w="3302000">
                  <a:extLst>
                    <a:ext uri="{9D8B030D-6E8A-4147-A177-3AD203B41FA5}">
                      <a16:colId xmlns:a16="http://schemas.microsoft.com/office/drawing/2014/main" val="20000"/>
                    </a:ext>
                  </a:extLst>
                </a:gridCol>
                <a:gridCol w="3302000">
                  <a:extLst>
                    <a:ext uri="{9D8B030D-6E8A-4147-A177-3AD203B41FA5}">
                      <a16:colId xmlns:a16="http://schemas.microsoft.com/office/drawing/2014/main" val="20001"/>
                    </a:ext>
                  </a:extLst>
                </a:gridCol>
                <a:gridCol w="3302000">
                  <a:extLst>
                    <a:ext uri="{9D8B030D-6E8A-4147-A177-3AD203B41FA5}">
                      <a16:colId xmlns:a16="http://schemas.microsoft.com/office/drawing/2014/main" val="20002"/>
                    </a:ext>
                  </a:extLst>
                </a:gridCol>
              </a:tblGrid>
              <a:tr h="503725">
                <a:tc>
                  <a:txBody>
                    <a:bodyPr/>
                    <a:lstStyle/>
                    <a:p>
                      <a:pPr marL="0" marR="0" lvl="0" indent="0" algn="ctr" rtl="0">
                        <a:spcBef>
                          <a:spcPts val="0"/>
                        </a:spcBef>
                        <a:spcAft>
                          <a:spcPts val="0"/>
                        </a:spcAft>
                        <a:buNone/>
                      </a:pPr>
                      <a:r>
                        <a:rPr lang="en-US" sz="1800"/>
                        <a:t>Source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Database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1800"/>
                        <a:buFont typeface="Twentieth Century"/>
                        <a:buNone/>
                      </a:pPr>
                      <a:r>
                        <a:rPr lang="en-US" sz="1800"/>
                        <a:t>Link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974575">
                <a:tc>
                  <a:txBody>
                    <a:bodyPr/>
                    <a:lstStyle/>
                    <a:p>
                      <a:pPr marL="0" marR="0" lvl="0" indent="0" algn="l" rtl="0">
                        <a:spcBef>
                          <a:spcPts val="0"/>
                        </a:spcBef>
                        <a:spcAft>
                          <a:spcPts val="0"/>
                        </a:spcAft>
                        <a:buNone/>
                      </a:pPr>
                      <a:endParaRPr sz="1800"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r>
                        <a:rPr lang="en-US" sz="1800"/>
                        <a:t>OECD (2022) </a:t>
                      </a:r>
                      <a:r>
                        <a:rPr lang="en-US" sz="1800" b="0" i="0">
                          <a:solidFill>
                            <a:schemeClr val="lt1"/>
                          </a:solidFill>
                          <a:latin typeface="Twentieth Century"/>
                          <a:ea typeface="Twentieth Century"/>
                          <a:cs typeface="Twentieth Century"/>
                          <a:sym typeface="Twentieth Century"/>
                        </a:rPr>
                        <a:t>Environmental Protection Expenditure Accounts </a:t>
                      </a:r>
                      <a:r>
                        <a:rPr lang="en-US" sz="1800"/>
                        <a:t>Database (EPEA).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https://stats.oecd.org/Index.aspx?QueryId=72580#</a:t>
                      </a:r>
                      <a:r>
                        <a:rPr lang="en-US" sz="1800" dirty="0">
                          <a:solidFill>
                            <a:schemeClr val="accent1">
                              <a:lumMod val="60000"/>
                              <a:lumOff val="40000"/>
                            </a:schemeClr>
                          </a:solidFill>
                        </a:rPr>
                        <a:t> </a:t>
                      </a:r>
                      <a:endParaRPr sz="1800" dirty="0">
                        <a:solidFill>
                          <a:schemeClr val="accent1">
                            <a:lumMod val="60000"/>
                            <a:lumOff val="40000"/>
                          </a:schemeClr>
                        </a:solidFill>
                      </a:endParaRPr>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55930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a:t>FAO, UNDP and UNEP. 2021. A multi-billion-dollar opportunity – Repurposing agricultural support to transform food systems. In brief. Rome. </a:t>
                      </a: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US" sz="1800" u="sng" dirty="0">
                          <a:solidFill>
                            <a:schemeClr val="hlink"/>
                          </a:solidFill>
                          <a:hlinkClick r:id="rId4"/>
                        </a:rPr>
                        <a:t>https://www.fao.org/3/cb6683en/cb6683en.pdf</a:t>
                      </a:r>
                      <a:r>
                        <a:rPr lang="en-US" sz="1800" dirty="0"/>
                        <a:t> </a:t>
                      </a:r>
                      <a:endParaRPr sz="1800"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97457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8220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1266950">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800"/>
                        <a:buFont typeface="Twentieth Century"/>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037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03725">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dirty="0"/>
                    </a:p>
                  </a:txBody>
                  <a:tcPr marL="91450" marR="9145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87" name="Google Shape;287;p6"/>
          <p:cNvPicPr preferRelativeResize="0"/>
          <p:nvPr/>
        </p:nvPicPr>
        <p:blipFill rotWithShape="1">
          <a:blip r:embed="rId5">
            <a:alphaModFix/>
          </a:blip>
          <a:srcRect/>
          <a:stretch/>
        </p:blipFill>
        <p:spPr>
          <a:xfrm>
            <a:off x="1331452" y="1569380"/>
            <a:ext cx="2988790" cy="302054"/>
          </a:xfrm>
          <a:prstGeom prst="rect">
            <a:avLst/>
          </a:prstGeom>
          <a:noFill/>
          <a:ln>
            <a:noFill/>
          </a:ln>
        </p:spPr>
      </p:pic>
      <p:pic>
        <p:nvPicPr>
          <p:cNvPr id="288" name="Google Shape;288;p6"/>
          <p:cNvPicPr preferRelativeResize="0"/>
          <p:nvPr/>
        </p:nvPicPr>
        <p:blipFill rotWithShape="1">
          <a:blip r:embed="rId6">
            <a:alphaModFix/>
          </a:blip>
          <a:srcRect/>
          <a:stretch/>
        </p:blipFill>
        <p:spPr>
          <a:xfrm>
            <a:off x="1215645" y="2293507"/>
            <a:ext cx="3220404" cy="647699"/>
          </a:xfrm>
          <a:prstGeom prst="rect">
            <a:avLst/>
          </a:prstGeom>
          <a:noFill/>
          <a:ln>
            <a:noFill/>
          </a:ln>
        </p:spPr>
      </p:pic>
    </p:spTree>
    <p:extLst>
      <p:ext uri="{BB962C8B-B14F-4D97-AF65-F5344CB8AC3E}">
        <p14:creationId xmlns:p14="http://schemas.microsoft.com/office/powerpoint/2010/main" val="1014229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7"/>
          <p:cNvSpPr txBox="1">
            <a:spLocks noGrp="1"/>
          </p:cNvSpPr>
          <p:nvPr>
            <p:ph type="title"/>
          </p:nvPr>
        </p:nvSpPr>
        <p:spPr>
          <a:xfrm>
            <a:off x="1141413" y="355871"/>
            <a:ext cx="9905998" cy="519618"/>
          </a:xfrm>
          <a:prstGeom prst="rect">
            <a:avLst/>
          </a:prstGeom>
          <a:noFill/>
          <a:ln>
            <a:noFill/>
          </a:ln>
        </p:spPr>
        <p:txBody>
          <a:bodyPr spcFirstLastPara="1" wrap="square" lIns="91425" tIns="45700" rIns="91425" bIns="45700" anchor="ctr" anchorCtr="0">
            <a:normAutofit fontScale="90000"/>
          </a:bodyPr>
          <a:lstStyle/>
          <a:p>
            <a:pPr lvl="0" algn="ctr">
              <a:buClr>
                <a:schemeClr val="dk1"/>
              </a:buClr>
              <a:buSzPct val="100000"/>
            </a:pPr>
            <a:r>
              <a:rPr lang="en-US" b="1" dirty="0">
                <a:solidFill>
                  <a:schemeClr val="bg1"/>
                </a:solidFill>
              </a:rPr>
              <a:t>Results </a:t>
            </a:r>
            <a:r>
              <a:rPr lang="en-US" b="1" dirty="0"/>
              <a:t>of </a:t>
            </a:r>
            <a:r>
              <a:rPr lang="en-US" b="1" dirty="0">
                <a:solidFill>
                  <a:schemeClr val="bg1"/>
                </a:solidFill>
              </a:rPr>
              <a:t>data overview on EHS from recent EU, world and national reports, databases, inventories</a:t>
            </a:r>
            <a:endParaRPr b="1" dirty="0">
              <a:solidFill>
                <a:schemeClr val="dk1"/>
              </a:solidFill>
            </a:endParaRPr>
          </a:p>
        </p:txBody>
      </p:sp>
      <p:sp>
        <p:nvSpPr>
          <p:cNvPr id="294" name="Google Shape;294;p7"/>
          <p:cNvSpPr txBox="1">
            <a:spLocks noGrp="1"/>
          </p:cNvSpPr>
          <p:nvPr>
            <p:ph type="body" idx="1"/>
          </p:nvPr>
        </p:nvSpPr>
        <p:spPr>
          <a:xfrm>
            <a:off x="2305454" y="1157591"/>
            <a:ext cx="8949447" cy="525556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Clr>
                <a:schemeClr val="lt1"/>
              </a:buClr>
              <a:buSzPct val="125000"/>
              <a:buNone/>
            </a:pPr>
            <a:endParaRPr dirty="0"/>
          </a:p>
          <a:p>
            <a:pPr marL="228600" lvl="0" indent="-228600" algn="l" rtl="0">
              <a:lnSpc>
                <a:spcPct val="120000"/>
              </a:lnSpc>
              <a:spcBef>
                <a:spcPts val="1000"/>
              </a:spcBef>
              <a:spcAft>
                <a:spcPts val="0"/>
              </a:spcAft>
              <a:buClr>
                <a:schemeClr val="lt1"/>
              </a:buClr>
              <a:buSzPct val="125000"/>
              <a:buChar char="•"/>
            </a:pPr>
            <a:r>
              <a:rPr lang="en-US" dirty="0"/>
              <a:t>Predominant support mechanisms of EHS are exemptions from excise duty, reduced excise duty rates, tax refunds  and reliefs. </a:t>
            </a:r>
            <a:endParaRPr dirty="0"/>
          </a:p>
          <a:p>
            <a:pPr marL="0" lvl="0" indent="0" algn="l" rtl="0">
              <a:lnSpc>
                <a:spcPct val="120000"/>
              </a:lnSpc>
              <a:spcBef>
                <a:spcPts val="1000"/>
              </a:spcBef>
              <a:spcAft>
                <a:spcPts val="0"/>
              </a:spcAft>
              <a:buClr>
                <a:schemeClr val="lt1"/>
              </a:buClr>
              <a:buSzPct val="125000"/>
              <a:buNone/>
            </a:pPr>
            <a:endParaRPr dirty="0"/>
          </a:p>
          <a:p>
            <a:pPr marL="228600" lvl="0" indent="-228600" algn="l" rtl="0">
              <a:lnSpc>
                <a:spcPct val="120000"/>
              </a:lnSpc>
              <a:spcBef>
                <a:spcPts val="1000"/>
              </a:spcBef>
              <a:spcAft>
                <a:spcPts val="0"/>
              </a:spcAft>
              <a:buClr>
                <a:schemeClr val="lt1"/>
              </a:buClr>
              <a:buSzPct val="125000"/>
              <a:buChar char="•"/>
            </a:pPr>
            <a:r>
              <a:rPr lang="en-US" dirty="0"/>
              <a:t>Most of EHS refer to the use of energy products and electricity for various purposes, such as transport fuel, industrial processes, agriculture, and domestic uses.</a:t>
            </a:r>
            <a:endParaRPr dirty="0"/>
          </a:p>
          <a:p>
            <a:pPr marL="0" lvl="0" indent="0" algn="l" rtl="0">
              <a:lnSpc>
                <a:spcPct val="120000"/>
              </a:lnSpc>
              <a:spcBef>
                <a:spcPts val="1000"/>
              </a:spcBef>
              <a:spcAft>
                <a:spcPts val="0"/>
              </a:spcAft>
              <a:buClr>
                <a:schemeClr val="lt1"/>
              </a:buClr>
              <a:buSzPct val="125000"/>
              <a:buNone/>
            </a:pPr>
            <a:endParaRPr dirty="0"/>
          </a:p>
          <a:p>
            <a:pPr marL="228600" lvl="0" indent="-228600" algn="l" rtl="0">
              <a:lnSpc>
                <a:spcPct val="120000"/>
              </a:lnSpc>
              <a:spcBef>
                <a:spcPts val="1000"/>
              </a:spcBef>
              <a:spcAft>
                <a:spcPts val="0"/>
              </a:spcAft>
              <a:buClr>
                <a:schemeClr val="lt1"/>
              </a:buClr>
              <a:buSzPct val="125000"/>
              <a:buChar char="•"/>
            </a:pPr>
            <a:r>
              <a:rPr lang="en-US" dirty="0"/>
              <a:t> Most of EHS cover fossil fuels.</a:t>
            </a:r>
            <a:endParaRPr dirty="0"/>
          </a:p>
        </p:txBody>
      </p:sp>
      <p:pic>
        <p:nvPicPr>
          <p:cNvPr id="296" name="Google Shape;296;p7"/>
          <p:cNvPicPr preferRelativeResize="0"/>
          <p:nvPr/>
        </p:nvPicPr>
        <p:blipFill rotWithShape="1">
          <a:blip r:embed="rId3">
            <a:alphaModFix/>
          </a:blip>
          <a:srcRect/>
          <a:stretch/>
        </p:blipFill>
        <p:spPr>
          <a:xfrm>
            <a:off x="840902" y="1723698"/>
            <a:ext cx="1464552" cy="1464552"/>
          </a:xfrm>
          <a:prstGeom prst="rect">
            <a:avLst/>
          </a:prstGeom>
          <a:noFill/>
          <a:ln>
            <a:noFill/>
          </a:ln>
        </p:spPr>
      </p:pic>
      <p:pic>
        <p:nvPicPr>
          <p:cNvPr id="297" name="Google Shape;297;p7"/>
          <p:cNvPicPr preferRelativeResize="0"/>
          <p:nvPr/>
        </p:nvPicPr>
        <p:blipFill rotWithShape="1">
          <a:blip r:embed="rId4">
            <a:alphaModFix/>
          </a:blip>
          <a:srcRect l="53513" r="16891" b="8499"/>
          <a:stretch/>
        </p:blipFill>
        <p:spPr>
          <a:xfrm>
            <a:off x="979017" y="3417655"/>
            <a:ext cx="1181828" cy="1237607"/>
          </a:xfrm>
          <a:prstGeom prst="rect">
            <a:avLst/>
          </a:prstGeom>
          <a:noFill/>
          <a:ln>
            <a:noFill/>
          </a:ln>
        </p:spPr>
      </p:pic>
      <p:pic>
        <p:nvPicPr>
          <p:cNvPr id="298" name="Google Shape;298;p7"/>
          <p:cNvPicPr preferRelativeResize="0"/>
          <p:nvPr/>
        </p:nvPicPr>
        <p:blipFill rotWithShape="1">
          <a:blip r:embed="rId5">
            <a:alphaModFix/>
          </a:blip>
          <a:srcRect/>
          <a:stretch/>
        </p:blipFill>
        <p:spPr>
          <a:xfrm>
            <a:off x="908974" y="4884667"/>
            <a:ext cx="1269226" cy="1269226"/>
          </a:xfrm>
          <a:prstGeom prst="rect">
            <a:avLst/>
          </a:prstGeom>
          <a:noFill/>
          <a:ln>
            <a:noFill/>
          </a:ln>
        </p:spPr>
      </p:pic>
    </p:spTree>
    <p:extLst>
      <p:ext uri="{BB962C8B-B14F-4D97-AF65-F5344CB8AC3E}">
        <p14:creationId xmlns:p14="http://schemas.microsoft.com/office/powerpoint/2010/main" val="762408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A9FF-06EC-4D4E-BCA2-32E12967557C}"/>
              </a:ext>
            </a:extLst>
          </p:cNvPr>
          <p:cNvSpPr>
            <a:spLocks noGrp="1"/>
          </p:cNvSpPr>
          <p:nvPr>
            <p:ph type="title"/>
          </p:nvPr>
        </p:nvSpPr>
        <p:spPr>
          <a:xfrm>
            <a:off x="1141413" y="618518"/>
            <a:ext cx="9905998" cy="902057"/>
          </a:xfrm>
        </p:spPr>
        <p:txBody>
          <a:bodyPr>
            <a:normAutofit fontScale="90000"/>
          </a:bodyPr>
          <a:lstStyle/>
          <a:p>
            <a:br>
              <a:rPr lang="en-US" dirty="0"/>
            </a:br>
            <a:r>
              <a:rPr lang="en-US" b="1" dirty="0"/>
              <a:t>Interim conclusions and prospect for further research</a:t>
            </a:r>
            <a:br>
              <a:rPr lang="en-US" b="1" dirty="0"/>
            </a:br>
            <a:endParaRPr lang="en-US" dirty="0"/>
          </a:p>
        </p:txBody>
      </p:sp>
      <p:sp>
        <p:nvSpPr>
          <p:cNvPr id="3" name="Content Placeholder 2">
            <a:extLst>
              <a:ext uri="{FF2B5EF4-FFF2-40B4-BE49-F238E27FC236}">
                <a16:creationId xmlns:a16="http://schemas.microsoft.com/office/drawing/2014/main" id="{C211C8D1-3818-AE4E-860A-0E1B079A4116}"/>
              </a:ext>
            </a:extLst>
          </p:cNvPr>
          <p:cNvSpPr>
            <a:spLocks noGrp="1"/>
          </p:cNvSpPr>
          <p:nvPr>
            <p:ph idx="1"/>
          </p:nvPr>
        </p:nvSpPr>
        <p:spPr>
          <a:xfrm>
            <a:off x="1044137" y="2003898"/>
            <a:ext cx="7837216" cy="4374206"/>
          </a:xfrm>
        </p:spPr>
        <p:txBody>
          <a:bodyPr>
            <a:normAutofit/>
          </a:bodyPr>
          <a:lstStyle/>
          <a:p>
            <a:r>
              <a:rPr lang="en-US" b="1" dirty="0"/>
              <a:t>There is no consolidated source providing an exhaustive list of EHS </a:t>
            </a:r>
            <a:endParaRPr lang="en-US" dirty="0"/>
          </a:p>
          <a:p>
            <a:r>
              <a:rPr lang="en-US" b="1" dirty="0"/>
              <a:t>Available data is not sufficient to identify and assess EHS with confidence </a:t>
            </a:r>
            <a:endParaRPr lang="en-US" dirty="0"/>
          </a:p>
          <a:p>
            <a:r>
              <a:rPr lang="en-US" b="1" dirty="0"/>
              <a:t>The lack of consistent and comprehensive approach to reforming EHS</a:t>
            </a:r>
          </a:p>
          <a:p>
            <a:r>
              <a:rPr lang="en-US" b="1" dirty="0"/>
              <a:t>Development of analytical framework for identification of candidates for reform </a:t>
            </a:r>
          </a:p>
          <a:p>
            <a:endParaRPr lang="en-US" dirty="0"/>
          </a:p>
        </p:txBody>
      </p:sp>
      <p:pic>
        <p:nvPicPr>
          <p:cNvPr id="4" name="Picture 3">
            <a:extLst>
              <a:ext uri="{FF2B5EF4-FFF2-40B4-BE49-F238E27FC236}">
                <a16:creationId xmlns:a16="http://schemas.microsoft.com/office/drawing/2014/main" id="{9C9FEFB4-D04A-8B44-B15B-41401612BC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45571" y="2241009"/>
            <a:ext cx="3086100" cy="2355705"/>
          </a:xfrm>
          <a:prstGeom prst="rect">
            <a:avLst/>
          </a:prstGeom>
        </p:spPr>
      </p:pic>
    </p:spTree>
    <p:extLst>
      <p:ext uri="{BB962C8B-B14F-4D97-AF65-F5344CB8AC3E}">
        <p14:creationId xmlns:p14="http://schemas.microsoft.com/office/powerpoint/2010/main" val="4023798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8" name="Google Shape;418;p20"/>
          <p:cNvPicPr preferRelativeResize="0"/>
          <p:nvPr/>
        </p:nvPicPr>
        <p:blipFill rotWithShape="1">
          <a:blip r:embed="rId3">
            <a:alphaModFix amt="70000"/>
          </a:blip>
          <a:srcRect/>
          <a:stretch/>
        </p:blipFill>
        <p:spPr>
          <a:xfrm>
            <a:off x="11198831" y="6061753"/>
            <a:ext cx="876328" cy="580579"/>
          </a:xfrm>
          <a:prstGeom prst="rect">
            <a:avLst/>
          </a:prstGeom>
          <a:noFill/>
          <a:ln>
            <a:noFill/>
          </a:ln>
        </p:spPr>
      </p:pic>
      <p:pic>
        <p:nvPicPr>
          <p:cNvPr id="2" name="Picture 1">
            <a:extLst>
              <a:ext uri="{FF2B5EF4-FFF2-40B4-BE49-F238E27FC236}">
                <a16:creationId xmlns:a16="http://schemas.microsoft.com/office/drawing/2014/main" id="{C1275BC6-66EC-4640-B37B-1AEA034365A5}"/>
              </a:ext>
            </a:extLst>
          </p:cNvPr>
          <p:cNvPicPr>
            <a:picLocks noChangeAspect="1"/>
          </p:cNvPicPr>
          <p:nvPr/>
        </p:nvPicPr>
        <p:blipFill>
          <a:blip r:embed="rId4">
            <a:duotone>
              <a:schemeClr val="bg2">
                <a:shade val="45000"/>
                <a:satMod val="135000"/>
              </a:schemeClr>
              <a:prstClr val="white"/>
            </a:duotone>
          </a:blip>
          <a:stretch>
            <a:fillRect/>
          </a:stretch>
        </p:blipFill>
        <p:spPr>
          <a:xfrm>
            <a:off x="745816" y="636014"/>
            <a:ext cx="7520854" cy="4994226"/>
          </a:xfrm>
          <a:prstGeom prst="rect">
            <a:avLst/>
          </a:prstGeom>
        </p:spPr>
      </p:pic>
      <p:pic>
        <p:nvPicPr>
          <p:cNvPr id="5" name="Picture 4">
            <a:extLst>
              <a:ext uri="{FF2B5EF4-FFF2-40B4-BE49-F238E27FC236}">
                <a16:creationId xmlns:a16="http://schemas.microsoft.com/office/drawing/2014/main" id="{46B72B4E-024A-FF45-9071-21C9FAF37E07}"/>
              </a:ext>
            </a:extLst>
          </p:cNvPr>
          <p:cNvPicPr>
            <a:picLocks noChangeAspect="1"/>
          </p:cNvPicPr>
          <p:nvPr/>
        </p:nvPicPr>
        <p:blipFill>
          <a:blip r:embed="rId5">
            <a:duotone>
              <a:schemeClr val="bg2">
                <a:shade val="45000"/>
                <a:satMod val="135000"/>
              </a:schemeClr>
              <a:prstClr val="white"/>
            </a:duotone>
          </a:blip>
          <a:stretch>
            <a:fillRect/>
          </a:stretch>
        </p:blipFill>
        <p:spPr>
          <a:xfrm>
            <a:off x="8790637" y="1752561"/>
            <a:ext cx="2859702" cy="32055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91A8-EDE9-104A-9990-0062996A0AA5}"/>
              </a:ext>
            </a:extLst>
          </p:cNvPr>
          <p:cNvSpPr>
            <a:spLocks noGrp="1"/>
          </p:cNvSpPr>
          <p:nvPr>
            <p:ph type="title"/>
          </p:nvPr>
        </p:nvSpPr>
        <p:spPr>
          <a:xfrm>
            <a:off x="1091986" y="0"/>
            <a:ext cx="9905998" cy="1478570"/>
          </a:xfrm>
        </p:spPr>
        <p:txBody>
          <a:bodyPr/>
          <a:lstStyle/>
          <a:p>
            <a:pPr algn="ctr"/>
            <a:r>
              <a:rPr lang="en-US" b="1" dirty="0">
                <a:solidFill>
                  <a:schemeClr val="bg1"/>
                </a:solidFill>
              </a:rPr>
              <a:t>1.defining EHS (</a:t>
            </a:r>
            <a:r>
              <a:rPr lang="en-US" dirty="0">
                <a:solidFill>
                  <a:schemeClr val="bg1"/>
                </a:solidFill>
              </a:rPr>
              <a:t>CONT</a:t>
            </a:r>
            <a:r>
              <a:rPr lang="en-US" b="1" dirty="0">
                <a:solidFill>
                  <a:schemeClr val="bg1"/>
                </a:solidFill>
              </a:rPr>
              <a:t>) </a:t>
            </a:r>
            <a:br>
              <a:rPr lang="en-US" dirty="0"/>
            </a:br>
            <a:endParaRPr lang="en-US" dirty="0"/>
          </a:p>
        </p:txBody>
      </p:sp>
      <p:sp>
        <p:nvSpPr>
          <p:cNvPr id="3" name="Content Placeholder 2">
            <a:extLst>
              <a:ext uri="{FF2B5EF4-FFF2-40B4-BE49-F238E27FC236}">
                <a16:creationId xmlns:a16="http://schemas.microsoft.com/office/drawing/2014/main" id="{F4736F13-CC90-E849-9765-D0F803F925B9}"/>
              </a:ext>
            </a:extLst>
          </p:cNvPr>
          <p:cNvSpPr>
            <a:spLocks noGrp="1"/>
          </p:cNvSpPr>
          <p:nvPr>
            <p:ph idx="1"/>
          </p:nvPr>
        </p:nvSpPr>
        <p:spPr>
          <a:xfrm>
            <a:off x="667266" y="739285"/>
            <a:ext cx="11219934" cy="5802258"/>
          </a:xfrm>
          <a:ln>
            <a:solidFill>
              <a:schemeClr val="accent1"/>
            </a:solidFill>
          </a:ln>
        </p:spPr>
        <p:txBody>
          <a:bodyPr>
            <a:normAutofit fontScale="25000" lnSpcReduction="20000"/>
          </a:bodyPr>
          <a:lstStyle/>
          <a:p>
            <a:pPr marL="0" indent="0" algn="just">
              <a:buNone/>
            </a:pPr>
            <a:r>
              <a:rPr lang="en-US" sz="8000" dirty="0"/>
              <a:t>According for the purpose of this overview it is recommended to use the OECD* broad definition of ‘subsidy’ which follows the subsidy definition in the Agreement on Subsidies and Countervailing Measures (ASCM) under WTO.</a:t>
            </a:r>
          </a:p>
          <a:p>
            <a:pPr marL="0" indent="0" algn="just">
              <a:buNone/>
            </a:pPr>
            <a:r>
              <a:rPr lang="en-US" sz="8000" dirty="0"/>
              <a:t>A subsidy shall be deemed to exist:</a:t>
            </a:r>
          </a:p>
          <a:p>
            <a:pPr marL="0" indent="0">
              <a:spcBef>
                <a:spcPts val="0"/>
              </a:spcBef>
              <a:buNone/>
            </a:pPr>
            <a:r>
              <a:rPr lang="en-US" sz="8000" dirty="0"/>
              <a:t>1. if there is a financial contribution by a government or any public body within the territory of a country, i.e. where:</a:t>
            </a:r>
          </a:p>
          <a:p>
            <a:pPr marL="0" indent="0">
              <a:spcBef>
                <a:spcPts val="0"/>
              </a:spcBef>
              <a:buNone/>
            </a:pPr>
            <a:r>
              <a:rPr lang="en-US" sz="8000" dirty="0"/>
              <a:t>        </a:t>
            </a:r>
            <a:r>
              <a:rPr lang="en-US" sz="8000" dirty="0" err="1"/>
              <a:t>i</a:t>
            </a:r>
            <a:r>
              <a:rPr lang="en-US" sz="8000" dirty="0"/>
              <a:t>. a government practice involves a direct transfer of funds (e.g. grants, loans, and equity infusion), potential direct transfers of funds or liabilities (e.g. loan guarantees);</a:t>
            </a:r>
          </a:p>
          <a:p>
            <a:pPr marL="0" indent="0">
              <a:spcBef>
                <a:spcPts val="0"/>
              </a:spcBef>
              <a:buNone/>
            </a:pPr>
            <a:r>
              <a:rPr lang="en-US" sz="8000" dirty="0"/>
              <a:t>        ii. government revenue that is otherwise due is forgone or not collected (e.g. fiscal incentives such as tax credits);</a:t>
            </a:r>
          </a:p>
          <a:p>
            <a:pPr marL="0" indent="0">
              <a:spcBef>
                <a:spcPts val="0"/>
              </a:spcBef>
              <a:buNone/>
            </a:pPr>
            <a:r>
              <a:rPr lang="en-US" sz="8000" dirty="0"/>
              <a:t>        iii. a government provides goods or services other than general infrastructure, or purchases goods;</a:t>
            </a:r>
          </a:p>
          <a:p>
            <a:pPr marL="0" indent="0">
              <a:spcBef>
                <a:spcPts val="0"/>
              </a:spcBef>
              <a:buNone/>
            </a:pPr>
            <a:r>
              <a:rPr lang="en-US" sz="8000" dirty="0"/>
              <a:t>        iv. a government makes payments to a funding mechanism, or entrusts or directs a private body to carry out one or more of the type of functions illustrated in (</a:t>
            </a:r>
            <a:r>
              <a:rPr lang="en-US" sz="8000" dirty="0" err="1"/>
              <a:t>i</a:t>
            </a:r>
            <a:r>
              <a:rPr lang="en-US" sz="8000" dirty="0"/>
              <a:t>) to (iii) above which would normally be vested in the government and the practice, in no real sense, differs from practices normally followed by governments.</a:t>
            </a:r>
          </a:p>
          <a:p>
            <a:pPr marL="0" indent="0">
              <a:spcBef>
                <a:spcPts val="0"/>
              </a:spcBef>
              <a:buNone/>
            </a:pPr>
            <a:r>
              <a:rPr lang="en-US" sz="8000" dirty="0"/>
              <a:t>2. Or if there is any form of income or price support in the sense of Article XVI of GATT 1994.</a:t>
            </a:r>
          </a:p>
          <a:p>
            <a:pPr marL="0" indent="0">
              <a:spcBef>
                <a:spcPts val="0"/>
              </a:spcBef>
              <a:buNone/>
            </a:pPr>
            <a:r>
              <a:rPr lang="en-US" sz="8000" dirty="0"/>
              <a:t>3. And if a benefit is thereby conferred.</a:t>
            </a:r>
          </a:p>
          <a:p>
            <a:pPr marL="0" indent="0">
              <a:spcBef>
                <a:spcPts val="0"/>
              </a:spcBef>
              <a:buNone/>
            </a:pPr>
            <a:endParaRPr lang="en-US" sz="6400" dirty="0"/>
          </a:p>
          <a:p>
            <a:pPr marL="0" indent="0">
              <a:buNone/>
            </a:pPr>
            <a:r>
              <a:rPr lang="en-US" sz="4400" dirty="0"/>
              <a:t>OECD Fossil Fuel Support Portal Methodology </a:t>
            </a:r>
            <a:r>
              <a:rPr lang="en-US" sz="4400" dirty="0">
                <a:hlinkClick r:id="rId2"/>
              </a:rPr>
              <a:t>https://www.oecd.org/fossil-fuels/methodology/</a:t>
            </a:r>
            <a:r>
              <a:rPr lang="en-US" sz="4400" dirty="0"/>
              <a:t> </a:t>
            </a:r>
          </a:p>
          <a:p>
            <a:pPr marL="0" indent="0">
              <a:buNone/>
            </a:pPr>
            <a:endParaRPr lang="en-US" dirty="0"/>
          </a:p>
          <a:p>
            <a:endParaRPr lang="en-US" dirty="0"/>
          </a:p>
          <a:p>
            <a:endParaRPr lang="en-US" dirty="0"/>
          </a:p>
          <a:p>
            <a:pPr marL="0" indent="0">
              <a:buNone/>
            </a:pPr>
            <a:endParaRPr lang="en-US" i="1" dirty="0"/>
          </a:p>
          <a:p>
            <a:pPr marL="0" indent="0">
              <a:buNone/>
            </a:pPr>
            <a:endParaRPr lang="en-US" i="1" dirty="0"/>
          </a:p>
          <a:p>
            <a:pPr marL="0" indent="0">
              <a:buNone/>
            </a:pPr>
            <a:endParaRPr lang="en-US" i="1"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5302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91A8-EDE9-104A-9990-0062996A0AA5}"/>
              </a:ext>
            </a:extLst>
          </p:cNvPr>
          <p:cNvSpPr>
            <a:spLocks noGrp="1"/>
          </p:cNvSpPr>
          <p:nvPr>
            <p:ph type="title"/>
          </p:nvPr>
        </p:nvSpPr>
        <p:spPr>
          <a:xfrm>
            <a:off x="1091986" y="0"/>
            <a:ext cx="9905998" cy="1478570"/>
          </a:xfrm>
        </p:spPr>
        <p:txBody>
          <a:bodyPr/>
          <a:lstStyle/>
          <a:p>
            <a:pPr algn="ctr"/>
            <a:r>
              <a:rPr lang="en-US" b="1" dirty="0">
                <a:solidFill>
                  <a:schemeClr val="bg1"/>
                </a:solidFill>
              </a:rPr>
              <a:t>1.defining EHS (</a:t>
            </a:r>
            <a:r>
              <a:rPr lang="en-US" dirty="0">
                <a:solidFill>
                  <a:schemeClr val="bg1"/>
                </a:solidFill>
              </a:rPr>
              <a:t>CONT</a:t>
            </a:r>
            <a:r>
              <a:rPr lang="en-US" b="1" dirty="0">
                <a:solidFill>
                  <a:schemeClr val="bg1"/>
                </a:solidFill>
              </a:rPr>
              <a:t>) </a:t>
            </a:r>
            <a:br>
              <a:rPr lang="en-US" dirty="0"/>
            </a:br>
            <a:endParaRPr lang="en-US" dirty="0"/>
          </a:p>
        </p:txBody>
      </p:sp>
      <p:sp>
        <p:nvSpPr>
          <p:cNvPr id="3" name="Content Placeholder 2">
            <a:extLst>
              <a:ext uri="{FF2B5EF4-FFF2-40B4-BE49-F238E27FC236}">
                <a16:creationId xmlns:a16="http://schemas.microsoft.com/office/drawing/2014/main" id="{F4736F13-CC90-E849-9765-D0F803F925B9}"/>
              </a:ext>
            </a:extLst>
          </p:cNvPr>
          <p:cNvSpPr>
            <a:spLocks noGrp="1"/>
          </p:cNvSpPr>
          <p:nvPr>
            <p:ph idx="1"/>
          </p:nvPr>
        </p:nvSpPr>
        <p:spPr>
          <a:xfrm>
            <a:off x="894539" y="939115"/>
            <a:ext cx="10684212" cy="5726172"/>
          </a:xfrm>
          <a:ln>
            <a:solidFill>
              <a:schemeClr val="accent1"/>
            </a:solidFill>
          </a:ln>
        </p:spPr>
        <p:txBody>
          <a:bodyPr>
            <a:normAutofit fontScale="92500"/>
          </a:bodyPr>
          <a:lstStyle/>
          <a:p>
            <a:pPr algn="just"/>
            <a:r>
              <a:rPr lang="en-US" dirty="0"/>
              <a:t>Taking into account the interrelation between  </a:t>
            </a:r>
            <a:br>
              <a:rPr lang="en-US" dirty="0"/>
            </a:br>
            <a:r>
              <a:rPr lang="en-US" dirty="0"/>
              <a:t>fossil fuel subsidies / energy subsidies / environmentally harmful subsidies (EHS is the broadest one) and considering the OECD’s broad definition of </a:t>
            </a:r>
            <a:r>
              <a:rPr lang="en-US" i="1" dirty="0"/>
              <a:t>support</a:t>
            </a:r>
            <a:r>
              <a:rPr lang="en-US" dirty="0"/>
              <a:t> (was adopted in 2019*) it is recommended to analyze the possibility to use in the future the definition of </a:t>
            </a:r>
            <a:r>
              <a:rPr lang="en-US" b="1" i="1" dirty="0"/>
              <a:t>SUPPORT</a:t>
            </a:r>
            <a:r>
              <a:rPr lang="en-US" dirty="0"/>
              <a:t>, instead of definition </a:t>
            </a:r>
            <a:r>
              <a:rPr lang="en-US" b="1" i="1" dirty="0"/>
              <a:t>subsidy</a:t>
            </a:r>
          </a:p>
          <a:p>
            <a:pPr algn="just"/>
            <a:r>
              <a:rPr lang="en-US" dirty="0"/>
              <a:t>Using the broad definition of ‘subsidy’, which is consistent with the approach of EC, OECD, WTO, other international organizations and several national EHS inventories (Sweden, Belgium, Italy Germany) will be helpful in building the classification criteria for the EHS database and future international comparison of EHS.</a:t>
            </a:r>
          </a:p>
          <a:p>
            <a:pPr marL="85725" indent="0" algn="just">
              <a:buNone/>
            </a:pPr>
            <a:endParaRPr lang="en-US" dirty="0"/>
          </a:p>
          <a:p>
            <a:pPr marL="0" indent="0">
              <a:buNone/>
            </a:pPr>
            <a:r>
              <a:rPr lang="en-US" sz="1300" dirty="0"/>
              <a:t>*</a:t>
            </a:r>
            <a:r>
              <a:rPr lang="en-US" sz="1700" dirty="0"/>
              <a:t>The OECD’s broad definition of </a:t>
            </a:r>
            <a:r>
              <a:rPr lang="en-US" sz="1700" i="1" dirty="0"/>
              <a:t>support</a:t>
            </a:r>
            <a:r>
              <a:rPr lang="en-US" sz="1700" dirty="0"/>
              <a:t> was adopted in 2019 to track and measure the Sustainable Development Goal Indicator 12.c.1 on fossil-fuel subsidies, in a joint publication by UNEP, IISD and OECD. </a:t>
            </a:r>
            <a:r>
              <a:rPr lang="en-US" sz="1500" dirty="0"/>
              <a:t>OECD Fossil Fuel Support Portal Methodology </a:t>
            </a:r>
            <a:r>
              <a:rPr lang="en-US" sz="1500" dirty="0">
                <a:hlinkClick r:id="rId2"/>
              </a:rPr>
              <a:t>https://www.oecd.org/fossil-fuels/methodology/</a:t>
            </a:r>
            <a:r>
              <a:rPr lang="en-US" sz="1500" dirty="0"/>
              <a:t> </a:t>
            </a:r>
          </a:p>
          <a:p>
            <a:pPr marL="0" indent="0">
              <a:buNone/>
            </a:pPr>
            <a:endParaRPr lang="en-US" dirty="0"/>
          </a:p>
          <a:p>
            <a:endParaRPr lang="en-US" dirty="0"/>
          </a:p>
          <a:p>
            <a:endParaRPr lang="en-US" dirty="0"/>
          </a:p>
          <a:p>
            <a:pPr marL="0" indent="0">
              <a:buNone/>
            </a:pPr>
            <a:endParaRPr lang="en-US" i="1" dirty="0"/>
          </a:p>
          <a:p>
            <a:pPr marL="0" indent="0">
              <a:buNone/>
            </a:pPr>
            <a:endParaRPr lang="en-US" i="1" dirty="0"/>
          </a:p>
          <a:p>
            <a:pPr marL="0" indent="0">
              <a:buNone/>
            </a:pPr>
            <a:endParaRPr lang="en-US" i="1"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44591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BC6B-67C0-D84A-BB94-EC533750D66B}"/>
              </a:ext>
            </a:extLst>
          </p:cNvPr>
          <p:cNvSpPr>
            <a:spLocks noGrp="1"/>
          </p:cNvSpPr>
          <p:nvPr>
            <p:ph type="title"/>
          </p:nvPr>
        </p:nvSpPr>
        <p:spPr>
          <a:xfrm>
            <a:off x="1018341" y="175583"/>
            <a:ext cx="9828000" cy="79200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2.1. TYPE OF ENVIRONMENTAL IMPACT</a:t>
            </a:r>
          </a:p>
        </p:txBody>
      </p:sp>
      <p:sp>
        <p:nvSpPr>
          <p:cNvPr id="3" name="Content Placeholder 2">
            <a:extLst>
              <a:ext uri="{FF2B5EF4-FFF2-40B4-BE49-F238E27FC236}">
                <a16:creationId xmlns:a16="http://schemas.microsoft.com/office/drawing/2014/main" id="{A19A66B8-A528-0445-B5A4-E555AC3A1683}"/>
              </a:ext>
            </a:extLst>
          </p:cNvPr>
          <p:cNvSpPr>
            <a:spLocks noGrp="1"/>
          </p:cNvSpPr>
          <p:nvPr>
            <p:ph idx="1"/>
          </p:nvPr>
        </p:nvSpPr>
        <p:spPr>
          <a:xfrm>
            <a:off x="568411" y="1211518"/>
            <a:ext cx="5053913" cy="3879465"/>
          </a:xfrm>
        </p:spPr>
        <p:txBody>
          <a:bodyPr>
            <a:normAutofit fontScale="92500" lnSpcReduction="10000"/>
          </a:bodyPr>
          <a:lstStyle/>
          <a:p>
            <a:r>
              <a:rPr lang="en-US" dirty="0"/>
              <a:t>Identifying the </a:t>
            </a:r>
            <a:r>
              <a:rPr lang="en-US" sz="2200" b="1" dirty="0">
                <a:solidFill>
                  <a:schemeClr val="bg1"/>
                </a:solidFill>
              </a:rPr>
              <a:t>TYPE OF ENVIRONMENTAL IMPACT </a:t>
            </a:r>
            <a:r>
              <a:rPr lang="en-US" dirty="0"/>
              <a:t>is the starting point in the process of classification of EHS</a:t>
            </a:r>
          </a:p>
          <a:p>
            <a:r>
              <a:rPr lang="en-US" dirty="0"/>
              <a:t>The analyze of significant harm (Art. 9 &amp; 17 of the EU Taxonomy Regulation*) should be taken while classification of EHS according to their influence to one of six environmental objectives</a:t>
            </a:r>
          </a:p>
        </p:txBody>
      </p:sp>
      <p:pic>
        <p:nvPicPr>
          <p:cNvPr id="4" name="Picture 3">
            <a:extLst>
              <a:ext uri="{FF2B5EF4-FFF2-40B4-BE49-F238E27FC236}">
                <a16:creationId xmlns:a16="http://schemas.microsoft.com/office/drawing/2014/main" id="{8CE118B0-D29A-254E-94ED-1D3AE1831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642" y="1211519"/>
            <a:ext cx="6304519" cy="3514594"/>
          </a:xfrm>
          <a:prstGeom prst="rect">
            <a:avLst/>
          </a:prstGeom>
        </p:spPr>
      </p:pic>
      <p:sp>
        <p:nvSpPr>
          <p:cNvPr id="5" name="Content Placeholder 2">
            <a:extLst>
              <a:ext uri="{FF2B5EF4-FFF2-40B4-BE49-F238E27FC236}">
                <a16:creationId xmlns:a16="http://schemas.microsoft.com/office/drawing/2014/main" id="{A29E9A67-F777-2747-B51A-BB2AF59D0F4F}"/>
              </a:ext>
            </a:extLst>
          </p:cNvPr>
          <p:cNvSpPr txBox="1">
            <a:spLocks/>
          </p:cNvSpPr>
          <p:nvPr/>
        </p:nvSpPr>
        <p:spPr>
          <a:xfrm>
            <a:off x="568411" y="4825315"/>
            <a:ext cx="10277930" cy="14907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Unfortunately in most of the cases it is possible only assess qualitatively the different environmental impacts of EHS, as very little quantitative data is available (based on overview of OECD, EU and national inventories on EHS). </a:t>
            </a:r>
          </a:p>
          <a:p>
            <a:endParaRPr lang="en-US" dirty="0"/>
          </a:p>
        </p:txBody>
      </p:sp>
      <p:sp>
        <p:nvSpPr>
          <p:cNvPr id="6" name="Rectangle 5">
            <a:extLst>
              <a:ext uri="{FF2B5EF4-FFF2-40B4-BE49-F238E27FC236}">
                <a16:creationId xmlns:a16="http://schemas.microsoft.com/office/drawing/2014/main" id="{C81D958B-9D92-9D40-91EF-9D347A9D36FA}"/>
              </a:ext>
            </a:extLst>
          </p:cNvPr>
          <p:cNvSpPr/>
          <p:nvPr/>
        </p:nvSpPr>
        <p:spPr>
          <a:xfrm>
            <a:off x="981035" y="6004642"/>
            <a:ext cx="10074613" cy="900246"/>
          </a:xfrm>
          <a:prstGeom prst="rect">
            <a:avLst/>
          </a:prstGeom>
        </p:spPr>
        <p:txBody>
          <a:bodyPr wrap="square">
            <a:spAutoFit/>
          </a:bodyPr>
          <a:lstStyle/>
          <a:p>
            <a:endParaRPr lang="en-US" sz="1050" b="1" dirty="0"/>
          </a:p>
          <a:p>
            <a:endParaRPr lang="en-US" sz="1050" b="1" dirty="0"/>
          </a:p>
          <a:p>
            <a:r>
              <a:rPr lang="en-US" sz="1050" b="1" dirty="0"/>
              <a:t>*Regulation (EU) 2020/852 of the European Parliament and of the Council of 18 June 2020 on the establishment of a framework to facilitate sustainable investment, and amending Regulation (EU) 2019/2088 </a:t>
            </a:r>
            <a:r>
              <a:rPr lang="en-US" sz="1050" b="1" dirty="0">
                <a:hlinkClick r:id="rId3"/>
              </a:rPr>
              <a:t>https://eur-lex.europa.eu/legal-content/EN/TXT/?uri=CELEX:32020R0852</a:t>
            </a:r>
            <a:r>
              <a:rPr lang="en-US" sz="1050" b="1" dirty="0"/>
              <a:t> </a:t>
            </a:r>
            <a:br>
              <a:rPr lang="en-US" sz="1050" b="1" dirty="0"/>
            </a:br>
            <a:endParaRPr lang="en-US" sz="1050" dirty="0"/>
          </a:p>
        </p:txBody>
      </p:sp>
    </p:spTree>
    <p:extLst>
      <p:ext uri="{BB962C8B-B14F-4D97-AF65-F5344CB8AC3E}">
        <p14:creationId xmlns:p14="http://schemas.microsoft.com/office/powerpoint/2010/main" val="87704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293779" y="299038"/>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2.1. TYPE OF ENVIRONMENTAL IMPACT </a:t>
            </a:r>
            <a:r>
              <a:rPr lang="en-US" sz="2700" b="1" dirty="0">
                <a:solidFill>
                  <a:schemeClr val="bg1"/>
                </a:solidFill>
              </a:rPr>
              <a:t>(</a:t>
            </a:r>
            <a:r>
              <a:rPr lang="en-US" sz="2700" dirty="0">
                <a:solidFill>
                  <a:schemeClr val="bg1"/>
                </a:solidFill>
              </a:rPr>
              <a:t>CONT</a:t>
            </a:r>
            <a:r>
              <a:rPr lang="en-US" sz="2700" b="1" dirty="0">
                <a:solidFill>
                  <a:schemeClr val="bg1"/>
                </a:solidFill>
              </a:rPr>
              <a:t>)</a:t>
            </a: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743355"/>
            <a:ext cx="10327499" cy="5968729"/>
          </a:xfrm>
        </p:spPr>
        <p:txBody>
          <a:bodyPr>
            <a:normAutofit/>
          </a:bodyPr>
          <a:lstStyle/>
          <a:p>
            <a:pPr algn="just">
              <a:spcBef>
                <a:spcPts val="400"/>
              </a:spcBef>
            </a:pPr>
            <a:r>
              <a:rPr lang="en-US" sz="1600" dirty="0"/>
              <a:t>Unlike the </a:t>
            </a:r>
            <a:r>
              <a:rPr lang="en-US" sz="1600" b="1" u="sng" dirty="0"/>
              <a:t>toolbox</a:t>
            </a:r>
            <a:r>
              <a:rPr lang="en-US" sz="1600" dirty="0"/>
              <a:t> for reforming EHS in Europe which gives qualitative assessment of EHS according to the specified environmental impacts such as GHG emissions, air pollution, land and water use, biodiversity etc. it is </a:t>
            </a:r>
            <a:r>
              <a:rPr lang="en-US" sz="1600" b="1" u="sng" dirty="0"/>
              <a:t>proposed to use </a:t>
            </a:r>
            <a:r>
              <a:rPr lang="en-US" sz="1600" dirty="0"/>
              <a:t>six environmental objectives according to the new EU Taxonomy Regulation.</a:t>
            </a:r>
          </a:p>
          <a:p>
            <a:pPr algn="just">
              <a:spcBef>
                <a:spcPts val="400"/>
              </a:spcBef>
            </a:pPr>
            <a:r>
              <a:rPr lang="en-US" sz="1600" dirty="0"/>
              <a:t>There is a </a:t>
            </a:r>
            <a:r>
              <a:rPr lang="en-US" sz="1600" u="sng" dirty="0"/>
              <a:t>technical guidance* </a:t>
            </a:r>
            <a:r>
              <a:rPr lang="en-US" sz="1600" dirty="0"/>
              <a:t>that defines what constitutes ‘significant harm’ for the six environmental objectives covered by the Taxonomy Regulation: </a:t>
            </a:r>
          </a:p>
          <a:p>
            <a:pPr marL="0" indent="0" algn="just">
              <a:buNone/>
            </a:pPr>
            <a:endParaRPr lang="en-US" dirty="0"/>
          </a:p>
          <a:p>
            <a:pPr marL="0" indent="0">
              <a:buNone/>
            </a:pPr>
            <a:endParaRPr lang="en-US" dirty="0"/>
          </a:p>
          <a:p>
            <a:endParaRPr lang="en-US" dirty="0"/>
          </a:p>
          <a:p>
            <a:endParaRPr lang="en-US" dirty="0"/>
          </a:p>
          <a:p>
            <a:endParaRPr lang="en-US" dirty="0"/>
          </a:p>
          <a:p>
            <a:endParaRPr lang="en-US" dirty="0"/>
          </a:p>
          <a:p>
            <a:endParaRPr lang="en-US" sz="1100" b="1" dirty="0"/>
          </a:p>
          <a:p>
            <a:r>
              <a:rPr lang="en-US" sz="1100" b="1" dirty="0"/>
              <a:t>*Technical guidance on the application of ‘do no significant harm’ under the Recovery and Resilience Facility Regulation. Commission Notice </a:t>
            </a:r>
            <a:r>
              <a:rPr lang="en-US" sz="1100" dirty="0"/>
              <a:t>(2021/C 58/01). Available at</a:t>
            </a:r>
            <a:r>
              <a:rPr lang="uk-UA" sz="1100" dirty="0"/>
              <a:t>: </a:t>
            </a:r>
            <a:r>
              <a:rPr lang="en-US" sz="1100" dirty="0">
                <a:hlinkClick r:id="rId2"/>
              </a:rPr>
              <a:t>https://eur-lex.europa.eu/legal-content/EN/TXT/?uri=CELEX%3A52021XC0218%2801%29</a:t>
            </a:r>
            <a:r>
              <a:rPr lang="en-US" sz="1100" dirty="0"/>
              <a:t> </a:t>
            </a:r>
            <a:r>
              <a:rPr lang="en-US" sz="1100" b="1" dirty="0"/>
              <a:t> </a:t>
            </a:r>
            <a:endParaRPr lang="en-US" sz="1100"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4D3EE01-8C7A-DC42-9DBF-1C2CBD0CFDDD}"/>
              </a:ext>
            </a:extLst>
          </p:cNvPr>
          <p:cNvPicPr>
            <a:picLocks noChangeAspect="1"/>
          </p:cNvPicPr>
          <p:nvPr/>
        </p:nvPicPr>
        <p:blipFill>
          <a:blip r:embed="rId3"/>
          <a:stretch>
            <a:fillRect/>
          </a:stretch>
        </p:blipFill>
        <p:spPr>
          <a:xfrm>
            <a:off x="902043" y="2363821"/>
            <a:ext cx="10566867" cy="3649899"/>
          </a:xfrm>
          <a:prstGeom prst="rect">
            <a:avLst/>
          </a:prstGeom>
        </p:spPr>
      </p:pic>
    </p:spTree>
    <p:extLst>
      <p:ext uri="{BB962C8B-B14F-4D97-AF65-F5344CB8AC3E}">
        <p14:creationId xmlns:p14="http://schemas.microsoft.com/office/powerpoint/2010/main" val="128953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B1F-3EA4-1941-8305-3ED26EAE55E3}"/>
              </a:ext>
            </a:extLst>
          </p:cNvPr>
          <p:cNvSpPr>
            <a:spLocks noGrp="1"/>
          </p:cNvSpPr>
          <p:nvPr>
            <p:ph type="title"/>
          </p:nvPr>
        </p:nvSpPr>
        <p:spPr>
          <a:xfrm>
            <a:off x="1141412" y="433692"/>
            <a:ext cx="9905998" cy="470980"/>
          </a:xfrm>
        </p:spPr>
        <p:txBody>
          <a:bodyPr>
            <a:normAutofit fontScale="90000"/>
          </a:bodyPr>
          <a:lstStyle/>
          <a:p>
            <a:r>
              <a:rPr lang="en-US" b="1" dirty="0">
                <a:solidFill>
                  <a:schemeClr val="bg1"/>
                </a:solidFill>
              </a:rPr>
              <a:t>2. classification criteria for the EHS database</a:t>
            </a:r>
            <a:br>
              <a:rPr lang="en-US" b="1" dirty="0">
                <a:solidFill>
                  <a:schemeClr val="bg1"/>
                </a:solidFill>
              </a:rPr>
            </a:br>
            <a:r>
              <a:rPr lang="en-US" b="1" dirty="0">
                <a:solidFill>
                  <a:schemeClr val="bg1"/>
                </a:solidFill>
              </a:rPr>
              <a:t>2.2. Support Mechanism</a:t>
            </a:r>
            <a:br>
              <a:rPr lang="en-US" b="1" dirty="0">
                <a:solidFill>
                  <a:schemeClr val="bg1"/>
                </a:solidFill>
              </a:rPr>
            </a:br>
            <a:endParaRPr lang="en-US" dirty="0"/>
          </a:p>
        </p:txBody>
      </p:sp>
      <p:sp>
        <p:nvSpPr>
          <p:cNvPr id="3" name="Content Placeholder 2">
            <a:extLst>
              <a:ext uri="{FF2B5EF4-FFF2-40B4-BE49-F238E27FC236}">
                <a16:creationId xmlns:a16="http://schemas.microsoft.com/office/drawing/2014/main" id="{03E2A412-310E-0C46-BD63-ECAFA1BDEBF0}"/>
              </a:ext>
            </a:extLst>
          </p:cNvPr>
          <p:cNvSpPr>
            <a:spLocks noGrp="1"/>
          </p:cNvSpPr>
          <p:nvPr>
            <p:ph idx="1"/>
          </p:nvPr>
        </p:nvSpPr>
        <p:spPr>
          <a:xfrm>
            <a:off x="1141412" y="904672"/>
            <a:ext cx="10327499" cy="5807412"/>
          </a:xfrm>
        </p:spPr>
        <p:txBody>
          <a:bodyPr>
            <a:normAutofit/>
          </a:bodyPr>
          <a:lstStyle/>
          <a:p>
            <a:pPr marL="0" indent="0" algn="just">
              <a:buNone/>
            </a:pPr>
            <a:r>
              <a:rPr lang="en-US" dirty="0"/>
              <a:t>Subsidies are also often </a:t>
            </a:r>
            <a:r>
              <a:rPr lang="en-US" dirty="0" err="1"/>
              <a:t>categorised</a:t>
            </a:r>
            <a:r>
              <a:rPr lang="en-US" dirty="0"/>
              <a:t> based on the nature of the instrument that is used to provide them</a:t>
            </a:r>
            <a:r>
              <a:rPr lang="uk-UA" dirty="0"/>
              <a:t>. </a:t>
            </a:r>
            <a:r>
              <a:rPr lang="en-US" dirty="0"/>
              <a:t>Taking into account the different approaches to Support Mechanisms of EHS (UNEP, IISD, OECD etc.)</a:t>
            </a:r>
            <a:r>
              <a:rPr lang="uk-UA" dirty="0"/>
              <a:t>, </a:t>
            </a:r>
            <a:r>
              <a:rPr lang="en-US" dirty="0"/>
              <a:t>based on the Agreement on Subsidies and Countervailing Measures (ASCM) under the World Trade Organization (WTO) it is proposed to use 4 basic support mechanisms of EHS</a:t>
            </a:r>
            <a:r>
              <a:rPr lang="uk-UA" dirty="0"/>
              <a:t>:</a:t>
            </a:r>
          </a:p>
          <a:p>
            <a:pPr marL="0" indent="0" algn="just">
              <a:buNone/>
            </a:pPr>
            <a:endParaRPr lang="en-US" dirty="0"/>
          </a:p>
          <a:p>
            <a:r>
              <a:rPr lang="en-US" dirty="0"/>
              <a:t>Direct transfers</a:t>
            </a:r>
          </a:p>
          <a:p>
            <a:r>
              <a:rPr lang="en-US" dirty="0"/>
              <a:t>Income or price supports</a:t>
            </a:r>
          </a:p>
          <a:p>
            <a:r>
              <a:rPr lang="en-US" dirty="0"/>
              <a:t>Tax expenditures</a:t>
            </a:r>
          </a:p>
          <a:p>
            <a:r>
              <a:rPr lang="en-US" dirty="0"/>
              <a:t>Transfer of risks </a:t>
            </a:r>
          </a:p>
        </p:txBody>
      </p:sp>
    </p:spTree>
    <p:extLst>
      <p:ext uri="{BB962C8B-B14F-4D97-AF65-F5344CB8AC3E}">
        <p14:creationId xmlns:p14="http://schemas.microsoft.com/office/powerpoint/2010/main" val="1652999842"/>
      </p:ext>
    </p:extLst>
  </p:cSld>
  <p:clrMapOvr>
    <a:masterClrMapping/>
  </p:clrMapOvr>
</p:sld>
</file>

<file path=ppt/theme/theme1.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4682</Words>
  <Application>Microsoft Office PowerPoint</Application>
  <PresentationFormat>Širokoúhlá obrazovka</PresentationFormat>
  <Paragraphs>377</Paragraphs>
  <Slides>44</Slides>
  <Notes>8</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44</vt:i4>
      </vt:variant>
    </vt:vector>
  </HeadingPairs>
  <TitlesOfParts>
    <vt:vector size="48" baseType="lpstr">
      <vt:lpstr>Twentieth Century</vt:lpstr>
      <vt:lpstr>Fira Sans</vt:lpstr>
      <vt:lpstr>Arial</vt:lpstr>
      <vt:lpstr>Circuit</vt:lpstr>
      <vt:lpstr>       Towards Sustainable Policy: Defining and reforming Environmentally Harmful Subsidies in the European Union</vt:lpstr>
      <vt:lpstr>Prezentace aplikace PowerPoint</vt:lpstr>
      <vt:lpstr> interrelation  fossil fuel subsidies / energy subsidies / environmentally harmful subsidies</vt:lpstr>
      <vt:lpstr>1.defining EHS (CONT)  </vt:lpstr>
      <vt:lpstr>1.defining EHS (CONT)  </vt:lpstr>
      <vt:lpstr>1.defining EHS (CONT)  </vt:lpstr>
      <vt:lpstr>2. classification criteria for the EHS database 2.1. TYPE OF ENVIRONMENTAL IMPACT</vt:lpstr>
      <vt:lpstr>2. classification criteria for the EHS database 2.1. TYPE OF ENVIRONMENTAL IMPACT (CONT)</vt:lpstr>
      <vt:lpstr>2. classification criteria for the EHS database 2.2. Support Mechanism </vt:lpstr>
      <vt:lpstr>2. classification criteria for the EHS database 2.2. Support Mechanism (CONT)</vt:lpstr>
      <vt:lpstr>2. classification criteria for the EHS database 2.2. Support Mechanism (CONT)</vt:lpstr>
      <vt:lpstr>2. classification criteria for the EHS database 2.2. Support Mechanism - data availability</vt:lpstr>
      <vt:lpstr>2. classification criteria for the EHS database 2.2. Support Mechanism – How to measure different types of EHS</vt:lpstr>
      <vt:lpstr>2. classification criteria for the EHS database 2.3. Support By sector</vt:lpstr>
      <vt:lpstr>2. classification criteria for the EHS database 2.4. Type of Beneficiary </vt:lpstr>
      <vt:lpstr>2. classification criteria for the EHS database 2.5. Not recommended items of classification  </vt:lpstr>
      <vt:lpstr>2. DRAFT of classification criteria for the EHS database</vt:lpstr>
      <vt:lpstr> 3. EHS identity card (meta-file)</vt:lpstr>
      <vt:lpstr>3. EHS identity card (meta-file) 3.1. Description of the subsidy  </vt:lpstr>
      <vt:lpstr>3. EHS identity card (meta-file) 3.2. Impact chain   </vt:lpstr>
      <vt:lpstr>3. EHS identity card (meta-file) 3.3. Environmental impacts  </vt:lpstr>
      <vt:lpstr>3. EHS identity card (meta-file) 3.4. Budget impacts   </vt:lpstr>
      <vt:lpstr>3. EHS identity card (meta-file) 3.5. Subsidy beneficiaries  </vt:lpstr>
      <vt:lpstr>3. EHS identity card (meta-file) 3.6. Additional details concerning the subsidy (In-depth analysis of EHS Features)   </vt:lpstr>
      <vt:lpstr> 3.6.1. Intersectoral effects </vt:lpstr>
      <vt:lpstr>3.6.2. Interstate effects  </vt:lpstr>
      <vt:lpstr>3.6.3. Unexpected impacts and long term effects  </vt:lpstr>
      <vt:lpstr>3.6.4. International agreements concerning EHS    </vt:lpstr>
      <vt:lpstr>4. analytical framework for choosing EHS for phasing-out</vt:lpstr>
      <vt:lpstr>4. analytical framework for choosing EHS for phasing-out 4.1. To set up clear objectives, a timetable and transitional period for implementation EHS phase-out </vt:lpstr>
      <vt:lpstr>4. analytical framework for choosing EHS for phasing-out 4.2. To predict The Impacts of EHS and analyze counterfactual situation (situation without EHS) </vt:lpstr>
      <vt:lpstr>4. analytical framework for choosing EHS for phasing-out 4.3. To evaluate political and legal feasibility of EHS phase-out </vt:lpstr>
      <vt:lpstr>4. analytical framework for choosing EHS for phasing-out 4.5. To determine the necessity and opportunity for compensation mechanisms for EHS beneficiaries </vt:lpstr>
      <vt:lpstr>4. analytical framework for choosing EHS for phasing-out 4.6. Identifying and assessing other phasing-out options </vt:lpstr>
      <vt:lpstr>4. analytical framework for choosing EHS for phasing-out 4.7. To provide regular and transparent monitoring of phasing-out </vt:lpstr>
      <vt:lpstr>4. analytical framework for choosing EHS for phasing-out 4.8. ex-post evaluation of EHS phasing-out</vt:lpstr>
      <vt:lpstr>4. Results of data overview on EHS from recent EU, world and national reports, databases, inventories</vt:lpstr>
      <vt:lpstr>RELEVANT DATA ✓  </vt:lpstr>
      <vt:lpstr>PARTIAL OR OUTDATED DATA ✽  </vt:lpstr>
      <vt:lpstr>PARTIAL OR OUTDATED DATA ✘ </vt:lpstr>
      <vt:lpstr>PARTIAL OR OUTDATED DATA (CONT) ✘ </vt:lpstr>
      <vt:lpstr>Results of data overview on EHS from recent EU, world and national reports, databases, inventories</vt:lpstr>
      <vt:lpstr> Interim conclusions and prospect for further research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Sustainable Policy: Defining and reforming Environmentally Harmful Subsidies in the European Union</dc:title>
  <dc:creator>Microsoft Office User</dc:creator>
  <cp:lastModifiedBy>Zuzana</cp:lastModifiedBy>
  <cp:revision>14</cp:revision>
  <dcterms:created xsi:type="dcterms:W3CDTF">2022-12-02T08:15:05Z</dcterms:created>
  <dcterms:modified xsi:type="dcterms:W3CDTF">2023-07-18T10:11:28Z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0x010100087971C73BE0444898021A13DB8DA23A</vt:lpwstr>
  </property>
  <property fmtid="{D5CDD505-2E9C-101B-9397-08002B2CF9AE}" pid="3" name="MediaServiceImageTags">
    <vt:lpwstr/>
  </property>
</Properties>
</file>